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Mont Bold" charset="1" panose="00000800000000000000"/>
      <p:regular r:id="rId17"/>
    </p:embeddedFont>
    <p:embeddedFont>
      <p:font typeface="Mont" charset="1" panose="00000500000000000000"/>
      <p:regular r:id="rId18"/>
    </p:embeddedFont>
    <p:embeddedFont>
      <p:font typeface="Mont Italics" charset="1" panose="000005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35.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9.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36.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5.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6.png" Type="http://schemas.openxmlformats.org/officeDocument/2006/relationships/image"/><Relationship Id="rId7" Target="../media/image17.pn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svg" Type="http://schemas.openxmlformats.org/officeDocument/2006/relationships/image"/><Relationship Id="rId2" Target="../media/image3.png" Type="http://schemas.openxmlformats.org/officeDocument/2006/relationships/image"/><Relationship Id="rId3" Target="../media/image18.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9.pn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3.pn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22.jpe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9.png" Type="http://schemas.openxmlformats.org/officeDocument/2006/relationships/image"/><Relationship Id="rId13" Target="https://sites.disney.com/lifeatdisney/employee-stories/2022/07/08/leading-with-accessibility-in-mind-at-disneyland-park/" TargetMode="External" Type="http://schemas.openxmlformats.org/officeDocument/2006/relationships/hyperlink"/><Relationship Id="rId2" Target="../media/image5.png" Type="http://schemas.openxmlformats.org/officeDocument/2006/relationships/image"/><Relationship Id="rId3" Target="../media/image6.svg" Type="http://schemas.openxmlformats.org/officeDocument/2006/relationships/image"/><Relationship Id="rId4" Target="../media/image3.pn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25.pn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16.png" Type="http://schemas.openxmlformats.org/officeDocument/2006/relationships/image"/><Relationship Id="rId13" Target="../media/image11.png" Type="http://schemas.openxmlformats.org/officeDocument/2006/relationships/image"/><Relationship Id="rId14" Target="../media/image12.svg" Type="http://schemas.openxmlformats.org/officeDocument/2006/relationships/image"/><Relationship Id="rId2" Target="../media/image3.png" Type="http://schemas.openxmlformats.org/officeDocument/2006/relationships/image"/><Relationship Id="rId3" Target="../media/image26.jpe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2" Target="../media/image3.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29.jpe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pn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2" Target="../media/image3.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31.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34.jpe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14830456" y="-462535"/>
            <a:ext cx="4055890" cy="4050820"/>
          </a:xfrm>
          <a:custGeom>
            <a:avLst/>
            <a:gdLst/>
            <a:ahLst/>
            <a:cxnLst/>
            <a:rect r="r" b="b" t="t" l="l"/>
            <a:pathLst>
              <a:path h="4050820" w="4055890">
                <a:moveTo>
                  <a:pt x="0" y="0"/>
                </a:moveTo>
                <a:lnTo>
                  <a:pt x="4055890" y="0"/>
                </a:lnTo>
                <a:lnTo>
                  <a:pt x="4055890" y="4050820"/>
                </a:lnTo>
                <a:lnTo>
                  <a:pt x="0" y="40508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4253654"/>
            <a:ext cx="18427336" cy="6402276"/>
          </a:xfrm>
          <a:custGeom>
            <a:avLst/>
            <a:gdLst/>
            <a:ahLst/>
            <a:cxnLst/>
            <a:rect r="r" b="b" t="t" l="l"/>
            <a:pathLst>
              <a:path h="6402276" w="18427336">
                <a:moveTo>
                  <a:pt x="0" y="0"/>
                </a:moveTo>
                <a:lnTo>
                  <a:pt x="18427336" y="0"/>
                </a:lnTo>
                <a:lnTo>
                  <a:pt x="18427336" y="6402276"/>
                </a:lnTo>
                <a:lnTo>
                  <a:pt x="0" y="6402276"/>
                </a:lnTo>
                <a:lnTo>
                  <a:pt x="0" y="0"/>
                </a:lnTo>
                <a:close/>
              </a:path>
            </a:pathLst>
          </a:custGeom>
          <a:blipFill>
            <a:blip r:embed="rId4"/>
            <a:stretch>
              <a:fillRect l="-3027" t="0" r="-11213" b="-84958"/>
            </a:stretch>
          </a:blipFill>
        </p:spPr>
      </p:sp>
      <p:grpSp>
        <p:nvGrpSpPr>
          <p:cNvPr name="Group 4" id="4"/>
          <p:cNvGrpSpPr/>
          <p:nvPr/>
        </p:nvGrpSpPr>
        <p:grpSpPr>
          <a:xfrm rot="0">
            <a:off x="9895906" y="754889"/>
            <a:ext cx="7220051" cy="8995326"/>
            <a:chOff x="0" y="0"/>
            <a:chExt cx="6089650" cy="7586980"/>
          </a:xfrm>
        </p:grpSpPr>
        <p:sp>
          <p:nvSpPr>
            <p:cNvPr name="Freeform 5" id="5"/>
            <p:cNvSpPr/>
            <p:nvPr/>
          </p:nvSpPr>
          <p:spPr>
            <a:xfrm flipH="false" flipV="false" rot="0">
              <a:off x="-121920" y="-120650"/>
              <a:ext cx="6333490" cy="7828280"/>
            </a:xfrm>
            <a:custGeom>
              <a:avLst/>
              <a:gdLst/>
              <a:ahLst/>
              <a:cxnLst/>
              <a:rect r="r" b="b" t="t" l="l"/>
              <a:pathLst>
                <a:path h="7828280" w="6333490">
                  <a:moveTo>
                    <a:pt x="6167120" y="4831080"/>
                  </a:moveTo>
                  <a:cubicBezTo>
                    <a:pt x="6333490" y="4287520"/>
                    <a:pt x="6027420" y="3710940"/>
                    <a:pt x="5482590" y="3544570"/>
                  </a:cubicBezTo>
                  <a:lnTo>
                    <a:pt x="4992370" y="3394710"/>
                  </a:lnTo>
                  <a:cubicBezTo>
                    <a:pt x="5501640" y="3489960"/>
                    <a:pt x="6012180" y="3190240"/>
                    <a:pt x="6167120" y="2683510"/>
                  </a:cubicBezTo>
                  <a:cubicBezTo>
                    <a:pt x="6333490" y="2139950"/>
                    <a:pt x="6027420" y="1563370"/>
                    <a:pt x="5482590" y="1397000"/>
                  </a:cubicBezTo>
                  <a:lnTo>
                    <a:pt x="1452880" y="166370"/>
                  </a:lnTo>
                  <a:cubicBezTo>
                    <a:pt x="909320" y="0"/>
                    <a:pt x="334010" y="306070"/>
                    <a:pt x="167640" y="849630"/>
                  </a:cubicBezTo>
                  <a:cubicBezTo>
                    <a:pt x="1270" y="1393190"/>
                    <a:pt x="307340" y="1969770"/>
                    <a:pt x="852170" y="2136140"/>
                  </a:cubicBezTo>
                  <a:lnTo>
                    <a:pt x="1341120" y="2286000"/>
                  </a:lnTo>
                  <a:cubicBezTo>
                    <a:pt x="831850" y="2190750"/>
                    <a:pt x="321310" y="2490470"/>
                    <a:pt x="166370" y="2997200"/>
                  </a:cubicBezTo>
                  <a:cubicBezTo>
                    <a:pt x="0" y="3540760"/>
                    <a:pt x="306070" y="4117340"/>
                    <a:pt x="850900" y="4283710"/>
                  </a:cubicBezTo>
                  <a:lnTo>
                    <a:pt x="1341120" y="4433570"/>
                  </a:lnTo>
                  <a:cubicBezTo>
                    <a:pt x="831850" y="4338320"/>
                    <a:pt x="321310" y="4638040"/>
                    <a:pt x="166370" y="5144770"/>
                  </a:cubicBezTo>
                  <a:cubicBezTo>
                    <a:pt x="0" y="5688330"/>
                    <a:pt x="306070" y="6264910"/>
                    <a:pt x="850900" y="6431280"/>
                  </a:cubicBezTo>
                  <a:lnTo>
                    <a:pt x="4880610" y="7661910"/>
                  </a:lnTo>
                  <a:cubicBezTo>
                    <a:pt x="5424170" y="7828280"/>
                    <a:pt x="6000750" y="7522210"/>
                    <a:pt x="6167120" y="6977380"/>
                  </a:cubicBezTo>
                  <a:cubicBezTo>
                    <a:pt x="6333490" y="6433820"/>
                    <a:pt x="6027420" y="5857240"/>
                    <a:pt x="5482590" y="5690870"/>
                  </a:cubicBezTo>
                  <a:lnTo>
                    <a:pt x="4992370" y="5541010"/>
                  </a:lnTo>
                  <a:cubicBezTo>
                    <a:pt x="5501640" y="5638800"/>
                    <a:pt x="6012180" y="5337810"/>
                    <a:pt x="6167120" y="4831080"/>
                  </a:cubicBezTo>
                  <a:close/>
                </a:path>
              </a:pathLst>
            </a:custGeom>
            <a:blipFill>
              <a:blip r:embed="rId5"/>
              <a:stretch>
                <a:fillRect l="-13193" t="-11948" r="-26226" b="0"/>
              </a:stretch>
            </a:blipFill>
          </p:spPr>
        </p:sp>
      </p:grpSp>
      <p:sp>
        <p:nvSpPr>
          <p:cNvPr name="Freeform 6" id="6"/>
          <p:cNvSpPr/>
          <p:nvPr/>
        </p:nvSpPr>
        <p:spPr>
          <a:xfrm flipH="false" flipV="false" rot="0">
            <a:off x="16928618" y="970730"/>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400000">
            <a:off x="1323474" y="7160018"/>
            <a:ext cx="646727" cy="1236276"/>
          </a:xfrm>
          <a:custGeom>
            <a:avLst/>
            <a:gdLst/>
            <a:ahLst/>
            <a:cxnLst/>
            <a:rect r="r" b="b" t="t" l="l"/>
            <a:pathLst>
              <a:path h="1236276" w="646727">
                <a:moveTo>
                  <a:pt x="0" y="0"/>
                </a:moveTo>
                <a:lnTo>
                  <a:pt x="646727" y="0"/>
                </a:lnTo>
                <a:lnTo>
                  <a:pt x="646727" y="1236275"/>
                </a:lnTo>
                <a:lnTo>
                  <a:pt x="0" y="12362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946404" y="-2057400"/>
            <a:ext cx="3950208" cy="4114800"/>
          </a:xfrm>
          <a:custGeom>
            <a:avLst/>
            <a:gdLst/>
            <a:ahLst/>
            <a:cxnLst/>
            <a:rect r="r" b="b" t="t" l="l"/>
            <a:pathLst>
              <a:path h="4114800" w="3950208">
                <a:moveTo>
                  <a:pt x="0" y="0"/>
                </a:moveTo>
                <a:lnTo>
                  <a:pt x="3950208" y="0"/>
                </a:lnTo>
                <a:lnTo>
                  <a:pt x="395020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9" id="9"/>
          <p:cNvSpPr/>
          <p:nvPr/>
        </p:nvSpPr>
        <p:spPr>
          <a:xfrm flipH="false" flipV="false" rot="0">
            <a:off x="6379460" y="7503149"/>
            <a:ext cx="5187362" cy="1757048"/>
          </a:xfrm>
          <a:custGeom>
            <a:avLst/>
            <a:gdLst/>
            <a:ahLst/>
            <a:cxnLst/>
            <a:rect r="r" b="b" t="t" l="l"/>
            <a:pathLst>
              <a:path h="1757048" w="5187362">
                <a:moveTo>
                  <a:pt x="0" y="0"/>
                </a:moveTo>
                <a:lnTo>
                  <a:pt x="5187362" y="0"/>
                </a:lnTo>
                <a:lnTo>
                  <a:pt x="5187362" y="1757048"/>
                </a:lnTo>
                <a:lnTo>
                  <a:pt x="0" y="175704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6486200" y="1018355"/>
            <a:ext cx="2233803" cy="756627"/>
          </a:xfrm>
          <a:custGeom>
            <a:avLst/>
            <a:gdLst/>
            <a:ahLst/>
            <a:cxnLst/>
            <a:rect r="r" b="b" t="t" l="l"/>
            <a:pathLst>
              <a:path h="756627" w="2233803">
                <a:moveTo>
                  <a:pt x="0" y="0"/>
                </a:moveTo>
                <a:lnTo>
                  <a:pt x="2233802" y="0"/>
                </a:lnTo>
                <a:lnTo>
                  <a:pt x="2233802" y="756627"/>
                </a:lnTo>
                <a:lnTo>
                  <a:pt x="0" y="75662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1028700" y="2476007"/>
            <a:ext cx="8532317" cy="2351428"/>
          </a:xfrm>
          <a:prstGeom prst="rect">
            <a:avLst/>
          </a:prstGeom>
        </p:spPr>
        <p:txBody>
          <a:bodyPr anchor="t" rtlCol="false" tIns="0" lIns="0" bIns="0" rIns="0">
            <a:spAutoFit/>
          </a:bodyPr>
          <a:lstStyle/>
          <a:p>
            <a:pPr algn="l">
              <a:lnSpc>
                <a:spcPts val="8270"/>
              </a:lnSpc>
            </a:pPr>
            <a:r>
              <a:rPr lang="en-US" sz="7009" b="true">
                <a:solidFill>
                  <a:srgbClr val="1D1D1B"/>
                </a:solidFill>
                <a:latin typeface="Mont Bold"/>
                <a:ea typeface="Mont Bold"/>
                <a:cs typeface="Mont Bold"/>
                <a:sym typeface="Mont Bold"/>
              </a:rPr>
              <a:t>Imagination Meets Innovation: </a:t>
            </a:r>
          </a:p>
        </p:txBody>
      </p:sp>
      <p:sp>
        <p:nvSpPr>
          <p:cNvPr name="TextBox 12" id="12"/>
          <p:cNvSpPr txBox="true"/>
          <p:nvPr/>
        </p:nvSpPr>
        <p:spPr>
          <a:xfrm rot="0">
            <a:off x="1028700" y="4611929"/>
            <a:ext cx="8532317" cy="1420496"/>
          </a:xfrm>
          <a:prstGeom prst="rect">
            <a:avLst/>
          </a:prstGeom>
        </p:spPr>
        <p:txBody>
          <a:bodyPr anchor="t" rtlCol="false" tIns="0" lIns="0" bIns="0" rIns="0">
            <a:spAutoFit/>
          </a:bodyPr>
          <a:lstStyle/>
          <a:p>
            <a:pPr algn="l">
              <a:lnSpc>
                <a:spcPts val="5179"/>
              </a:lnSpc>
              <a:spcBef>
                <a:spcPct val="0"/>
              </a:spcBef>
            </a:pPr>
            <a:r>
              <a:rPr lang="en-US" sz="3699" spc="136">
                <a:solidFill>
                  <a:srgbClr val="1D1D1B"/>
                </a:solidFill>
                <a:latin typeface="Mont"/>
                <a:ea typeface="Mont"/>
                <a:cs typeface="Mont"/>
                <a:sym typeface="Mont"/>
              </a:rPr>
              <a:t>Us</a:t>
            </a:r>
            <a:r>
              <a:rPr lang="en-US" sz="3699" spc="136">
                <a:solidFill>
                  <a:srgbClr val="1D1D1B"/>
                </a:solidFill>
                <a:latin typeface="Mont"/>
                <a:ea typeface="Mont"/>
                <a:cs typeface="Mont"/>
                <a:sym typeface="Mont"/>
              </a:rPr>
              <a:t>ing AI to Transform Disability Employment Services</a:t>
            </a:r>
          </a:p>
        </p:txBody>
      </p:sp>
      <p:sp>
        <p:nvSpPr>
          <p:cNvPr name="TextBox 13" id="13"/>
          <p:cNvSpPr txBox="true"/>
          <p:nvPr/>
        </p:nvSpPr>
        <p:spPr>
          <a:xfrm rot="0">
            <a:off x="1028700" y="8243583"/>
            <a:ext cx="4419529" cy="448644"/>
          </a:xfrm>
          <a:prstGeom prst="rect">
            <a:avLst/>
          </a:prstGeom>
        </p:spPr>
        <p:txBody>
          <a:bodyPr anchor="t" rtlCol="false" tIns="0" lIns="0" bIns="0" rIns="0">
            <a:spAutoFit/>
          </a:bodyPr>
          <a:lstStyle/>
          <a:p>
            <a:pPr algn="l">
              <a:lnSpc>
                <a:spcPts val="3009"/>
              </a:lnSpc>
              <a:spcBef>
                <a:spcPct val="0"/>
              </a:spcBef>
            </a:pPr>
            <a:r>
              <a:rPr lang="en-US" sz="2149">
                <a:solidFill>
                  <a:srgbClr val="1D1D1B"/>
                </a:solidFill>
                <a:latin typeface="Mont"/>
                <a:ea typeface="Mont"/>
                <a:cs typeface="Mont"/>
                <a:sym typeface="Mont"/>
              </a:rPr>
              <a:t>Presented By</a:t>
            </a:r>
          </a:p>
        </p:txBody>
      </p:sp>
      <p:sp>
        <p:nvSpPr>
          <p:cNvPr name="TextBox 14" id="14"/>
          <p:cNvSpPr txBox="true"/>
          <p:nvPr/>
        </p:nvSpPr>
        <p:spPr>
          <a:xfrm rot="0">
            <a:off x="1028700" y="8615530"/>
            <a:ext cx="6412846" cy="644667"/>
          </a:xfrm>
          <a:prstGeom prst="rect">
            <a:avLst/>
          </a:prstGeom>
        </p:spPr>
        <p:txBody>
          <a:bodyPr anchor="t" rtlCol="false" tIns="0" lIns="0" bIns="0" rIns="0">
            <a:spAutoFit/>
          </a:bodyPr>
          <a:lstStyle/>
          <a:p>
            <a:pPr algn="l">
              <a:lnSpc>
                <a:spcPts val="4367"/>
              </a:lnSpc>
              <a:spcBef>
                <a:spcPct val="0"/>
              </a:spcBef>
            </a:pPr>
            <a:r>
              <a:rPr lang="en-US" b="true" sz="3119" spc="-62">
                <a:solidFill>
                  <a:srgbClr val="1D1D1B"/>
                </a:solidFill>
                <a:latin typeface="Mont Bold"/>
                <a:ea typeface="Mont Bold"/>
                <a:cs typeface="Mont Bold"/>
                <a:sym typeface="Mont Bold"/>
              </a:rPr>
              <a:t>C. Adam Barnes</a:t>
            </a:r>
          </a:p>
        </p:txBody>
      </p:sp>
      <p:sp>
        <p:nvSpPr>
          <p:cNvPr name="TextBox 15" id="15"/>
          <p:cNvSpPr txBox="true"/>
          <p:nvPr/>
        </p:nvSpPr>
        <p:spPr>
          <a:xfrm rot="0">
            <a:off x="14145983" y="846905"/>
            <a:ext cx="2712418" cy="474837"/>
          </a:xfrm>
          <a:prstGeom prst="rect">
            <a:avLst/>
          </a:prstGeom>
        </p:spPr>
        <p:txBody>
          <a:bodyPr anchor="t" rtlCol="false" tIns="0" lIns="0" bIns="0" rIns="0">
            <a:spAutoFit/>
          </a:bodyPr>
          <a:lstStyle/>
          <a:p>
            <a:pPr algn="r">
              <a:lnSpc>
                <a:spcPts val="3227"/>
              </a:lnSpc>
              <a:spcBef>
                <a:spcPct val="0"/>
              </a:spcBef>
            </a:pPr>
            <a:r>
              <a:rPr lang="en-US" sz="2305" spc="-46">
                <a:solidFill>
                  <a:srgbClr val="1D1D1B"/>
                </a:solidFill>
                <a:latin typeface="Mont"/>
                <a:ea typeface="Mont"/>
                <a:cs typeface="Mont"/>
                <a:sym typeface="Mont"/>
              </a:rPr>
              <a:t>AL ASPE 2025</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9812668" y="1811668"/>
            <a:ext cx="10548389" cy="6402276"/>
          </a:xfrm>
          <a:custGeom>
            <a:avLst/>
            <a:gdLst/>
            <a:ahLst/>
            <a:cxnLst/>
            <a:rect r="r" b="b" t="t" l="l"/>
            <a:pathLst>
              <a:path h="6402276" w="10548389">
                <a:moveTo>
                  <a:pt x="0" y="0"/>
                </a:moveTo>
                <a:lnTo>
                  <a:pt x="10548388" y="0"/>
                </a:lnTo>
                <a:lnTo>
                  <a:pt x="10548388" y="6402276"/>
                </a:lnTo>
                <a:lnTo>
                  <a:pt x="0" y="6402276"/>
                </a:lnTo>
                <a:lnTo>
                  <a:pt x="0" y="0"/>
                </a:lnTo>
                <a:close/>
              </a:path>
            </a:pathLst>
          </a:custGeom>
          <a:blipFill>
            <a:blip r:embed="rId2"/>
            <a:stretch>
              <a:fillRect l="-22443" t="0" r="-77129" b="-84958"/>
            </a:stretch>
          </a:blipFill>
        </p:spPr>
      </p:sp>
      <p:grpSp>
        <p:nvGrpSpPr>
          <p:cNvPr name="Group 3" id="3"/>
          <p:cNvGrpSpPr/>
          <p:nvPr/>
        </p:nvGrpSpPr>
        <p:grpSpPr>
          <a:xfrm rot="0">
            <a:off x="-182880" y="-261389"/>
            <a:ext cx="18738296" cy="4323406"/>
            <a:chOff x="0" y="0"/>
            <a:chExt cx="11287634" cy="2604347"/>
          </a:xfrm>
        </p:grpSpPr>
        <p:sp>
          <p:nvSpPr>
            <p:cNvPr name="Freeform 4" id="4"/>
            <p:cNvSpPr/>
            <p:nvPr/>
          </p:nvSpPr>
          <p:spPr>
            <a:xfrm flipH="false" flipV="false" rot="0">
              <a:off x="-254508" y="-157988"/>
              <a:ext cx="11594466" cy="2762335"/>
            </a:xfrm>
            <a:custGeom>
              <a:avLst/>
              <a:gdLst/>
              <a:ahLst/>
              <a:cxnLst/>
              <a:rect r="r" b="b" t="t" l="l"/>
              <a:pathLst>
                <a:path h="2762335" w="11594466">
                  <a:moveTo>
                    <a:pt x="11516149" y="2280145"/>
                  </a:moveTo>
                  <a:cubicBezTo>
                    <a:pt x="11339617" y="2266224"/>
                    <a:pt x="11257340" y="2314811"/>
                    <a:pt x="10959882" y="2318223"/>
                  </a:cubicBezTo>
                  <a:cubicBezTo>
                    <a:pt x="10817255" y="2251347"/>
                    <a:pt x="10878057" y="2311399"/>
                    <a:pt x="10548049" y="2291473"/>
                  </a:cubicBezTo>
                  <a:cubicBezTo>
                    <a:pt x="10526350" y="2310307"/>
                    <a:pt x="10520699" y="2287788"/>
                    <a:pt x="10520474" y="2282465"/>
                  </a:cubicBezTo>
                  <a:cubicBezTo>
                    <a:pt x="10507590" y="2275095"/>
                    <a:pt x="10463513" y="2303620"/>
                    <a:pt x="10508946" y="2289972"/>
                  </a:cubicBezTo>
                  <a:cubicBezTo>
                    <a:pt x="10578564" y="2339787"/>
                    <a:pt x="10186171" y="2250119"/>
                    <a:pt x="10042188" y="2270864"/>
                  </a:cubicBezTo>
                  <a:cubicBezTo>
                    <a:pt x="9768009" y="2279599"/>
                    <a:pt x="9465126" y="2290927"/>
                    <a:pt x="9250168" y="2364900"/>
                  </a:cubicBezTo>
                  <a:cubicBezTo>
                    <a:pt x="9188236" y="2351525"/>
                    <a:pt x="9250846" y="2363945"/>
                    <a:pt x="9067534" y="2392060"/>
                  </a:cubicBezTo>
                  <a:cubicBezTo>
                    <a:pt x="9020067" y="2417173"/>
                    <a:pt x="8935756" y="2369950"/>
                    <a:pt x="8859810" y="2426317"/>
                  </a:cubicBezTo>
                  <a:cubicBezTo>
                    <a:pt x="8890098" y="2487461"/>
                    <a:pt x="8688702" y="2455934"/>
                    <a:pt x="8528670" y="2575355"/>
                  </a:cubicBezTo>
                  <a:cubicBezTo>
                    <a:pt x="8475101" y="2552153"/>
                    <a:pt x="8343551" y="2640457"/>
                    <a:pt x="7794290" y="2633087"/>
                  </a:cubicBezTo>
                  <a:cubicBezTo>
                    <a:pt x="7740042" y="2690955"/>
                    <a:pt x="7786153" y="2598693"/>
                    <a:pt x="7736651" y="2613297"/>
                  </a:cubicBezTo>
                  <a:cubicBezTo>
                    <a:pt x="7597867" y="2621486"/>
                    <a:pt x="7520564" y="2673758"/>
                    <a:pt x="7445295" y="2648646"/>
                  </a:cubicBezTo>
                  <a:cubicBezTo>
                    <a:pt x="7313970" y="2663386"/>
                    <a:pt x="7102855" y="2585591"/>
                    <a:pt x="6955934" y="2586683"/>
                  </a:cubicBezTo>
                  <a:cubicBezTo>
                    <a:pt x="6736908" y="2539187"/>
                    <a:pt x="6608747" y="2638273"/>
                    <a:pt x="6333213" y="2676352"/>
                  </a:cubicBezTo>
                  <a:cubicBezTo>
                    <a:pt x="5719533" y="2612751"/>
                    <a:pt x="5632285" y="2713748"/>
                    <a:pt x="4908753" y="2762335"/>
                  </a:cubicBezTo>
                  <a:cubicBezTo>
                    <a:pt x="4679782" y="2756467"/>
                    <a:pt x="4501668" y="2653696"/>
                    <a:pt x="4224777" y="2644006"/>
                  </a:cubicBezTo>
                  <a:cubicBezTo>
                    <a:pt x="4189064" y="2615071"/>
                    <a:pt x="4049828" y="2667617"/>
                    <a:pt x="4002813" y="2635271"/>
                  </a:cubicBezTo>
                  <a:cubicBezTo>
                    <a:pt x="3968456" y="2588730"/>
                    <a:pt x="3923927" y="2625717"/>
                    <a:pt x="3913530" y="2621623"/>
                  </a:cubicBezTo>
                  <a:cubicBezTo>
                    <a:pt x="3856795" y="2589686"/>
                    <a:pt x="3826959" y="2607292"/>
                    <a:pt x="3729991" y="2587639"/>
                  </a:cubicBezTo>
                  <a:cubicBezTo>
                    <a:pt x="3553685" y="2563345"/>
                    <a:pt x="3438861" y="2565665"/>
                    <a:pt x="3327426" y="2482001"/>
                  </a:cubicBezTo>
                  <a:cubicBezTo>
                    <a:pt x="3274761" y="2497151"/>
                    <a:pt x="3027707" y="2472448"/>
                    <a:pt x="2936164" y="2421949"/>
                  </a:cubicBezTo>
                  <a:cubicBezTo>
                    <a:pt x="2919663" y="2399566"/>
                    <a:pt x="2843038" y="2471083"/>
                    <a:pt x="2858860" y="2409257"/>
                  </a:cubicBezTo>
                  <a:cubicBezTo>
                    <a:pt x="2804612" y="2410212"/>
                    <a:pt x="2780427" y="2421949"/>
                    <a:pt x="2765282" y="2390695"/>
                  </a:cubicBezTo>
                  <a:cubicBezTo>
                    <a:pt x="2724597" y="2378412"/>
                    <a:pt x="2671705" y="2369131"/>
                    <a:pt x="2631019" y="2393971"/>
                  </a:cubicBezTo>
                  <a:cubicBezTo>
                    <a:pt x="2589429" y="2397929"/>
                    <a:pt x="2638026" y="2347840"/>
                    <a:pt x="2553716" y="2380186"/>
                  </a:cubicBezTo>
                  <a:cubicBezTo>
                    <a:pt x="2457426" y="2272911"/>
                    <a:pt x="2277277" y="2355619"/>
                    <a:pt x="2127643" y="2292155"/>
                  </a:cubicBezTo>
                  <a:cubicBezTo>
                    <a:pt x="1870418" y="2293929"/>
                    <a:pt x="1488874" y="2322318"/>
                    <a:pt x="1195709" y="2343882"/>
                  </a:cubicBezTo>
                  <a:cubicBezTo>
                    <a:pt x="1009458" y="2269499"/>
                    <a:pt x="683293" y="2229510"/>
                    <a:pt x="437821" y="2255851"/>
                  </a:cubicBezTo>
                  <a:cubicBezTo>
                    <a:pt x="202184" y="2159358"/>
                    <a:pt x="289091" y="2600331"/>
                    <a:pt x="255638" y="258302"/>
                  </a:cubicBezTo>
                  <a:cubicBezTo>
                    <a:pt x="367751" y="135382"/>
                    <a:pt x="0" y="167132"/>
                    <a:pt x="1710161" y="163038"/>
                  </a:cubicBezTo>
                  <a:cubicBezTo>
                    <a:pt x="4282415" y="157226"/>
                    <a:pt x="7111896" y="174366"/>
                    <a:pt x="9893910" y="157988"/>
                  </a:cubicBezTo>
                  <a:cubicBezTo>
                    <a:pt x="10411977" y="166723"/>
                    <a:pt x="10871051" y="164539"/>
                    <a:pt x="11352048" y="159080"/>
                  </a:cubicBezTo>
                  <a:cubicBezTo>
                    <a:pt x="11594466" y="193200"/>
                    <a:pt x="11477949" y="0"/>
                    <a:pt x="11541916" y="1138474"/>
                  </a:cubicBezTo>
                  <a:cubicBezTo>
                    <a:pt x="11500553" y="1528539"/>
                    <a:pt x="11543412" y="1925701"/>
                    <a:pt x="11516149" y="2280145"/>
                  </a:cubicBezTo>
                  <a:close/>
                </a:path>
              </a:pathLst>
            </a:custGeom>
            <a:blipFill>
              <a:blip r:embed="rId3"/>
              <a:stretch>
                <a:fillRect l="469" t="-83247" r="461" b="-88967"/>
              </a:stretch>
            </a:blipFill>
          </p:spPr>
        </p:sp>
      </p:grpSp>
      <p:sp>
        <p:nvSpPr>
          <p:cNvPr name="Freeform 5" id="5"/>
          <p:cNvSpPr/>
          <p:nvPr/>
        </p:nvSpPr>
        <p:spPr>
          <a:xfrm flipH="false" flipV="false" rot="0">
            <a:off x="828458" y="3050313"/>
            <a:ext cx="4057650" cy="1374396"/>
          </a:xfrm>
          <a:custGeom>
            <a:avLst/>
            <a:gdLst/>
            <a:ahLst/>
            <a:cxnLst/>
            <a:rect r="r" b="b" t="t" l="l"/>
            <a:pathLst>
              <a:path h="1374396" w="4057650">
                <a:moveTo>
                  <a:pt x="0" y="0"/>
                </a:moveTo>
                <a:lnTo>
                  <a:pt x="4057650" y="0"/>
                </a:lnTo>
                <a:lnTo>
                  <a:pt x="4057650" y="1374396"/>
                </a:lnTo>
                <a:lnTo>
                  <a:pt x="0" y="13743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813515" y="3050313"/>
            <a:ext cx="1266574" cy="1011705"/>
          </a:xfrm>
          <a:custGeom>
            <a:avLst/>
            <a:gdLst/>
            <a:ahLst/>
            <a:cxnLst/>
            <a:rect r="r" b="b" t="t" l="l"/>
            <a:pathLst>
              <a:path h="1011705" w="1266574">
                <a:moveTo>
                  <a:pt x="0" y="0"/>
                </a:moveTo>
                <a:lnTo>
                  <a:pt x="1266574" y="0"/>
                </a:lnTo>
                <a:lnTo>
                  <a:pt x="1266574" y="1011705"/>
                </a:lnTo>
                <a:lnTo>
                  <a:pt x="0" y="1011705"/>
                </a:lnTo>
                <a:lnTo>
                  <a:pt x="0" y="0"/>
                </a:lnTo>
                <a:close/>
              </a:path>
            </a:pathLst>
          </a:custGeom>
          <a:blipFill>
            <a:blip r:embed="rId6"/>
            <a:stretch>
              <a:fillRect l="0" t="0" r="0" b="0"/>
            </a:stretch>
          </a:blipFill>
        </p:spPr>
      </p:sp>
      <p:sp>
        <p:nvSpPr>
          <p:cNvPr name="Freeform 7" id="7"/>
          <p:cNvSpPr/>
          <p:nvPr/>
        </p:nvSpPr>
        <p:spPr>
          <a:xfrm flipH="false" flipV="false" rot="0">
            <a:off x="16884621" y="8883621"/>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11339004" y="5013832"/>
            <a:ext cx="5920296" cy="4045295"/>
            <a:chOff x="0" y="0"/>
            <a:chExt cx="1559255" cy="1065427"/>
          </a:xfrm>
        </p:grpSpPr>
        <p:sp>
          <p:nvSpPr>
            <p:cNvPr name="Freeform 9" id="9"/>
            <p:cNvSpPr/>
            <p:nvPr/>
          </p:nvSpPr>
          <p:spPr>
            <a:xfrm flipH="false" flipV="false" rot="0">
              <a:off x="0" y="0"/>
              <a:ext cx="1559255" cy="1057328"/>
            </a:xfrm>
            <a:custGeom>
              <a:avLst/>
              <a:gdLst/>
              <a:ahLst/>
              <a:cxnLst/>
              <a:rect r="r" b="b" t="t" l="l"/>
              <a:pathLst>
                <a:path h="1057328" w="1559255">
                  <a:moveTo>
                    <a:pt x="1539639" y="0"/>
                  </a:moveTo>
                  <a:lnTo>
                    <a:pt x="19615" y="0"/>
                  </a:lnTo>
                  <a:cubicBezTo>
                    <a:pt x="14413" y="0"/>
                    <a:pt x="9424" y="2067"/>
                    <a:pt x="5745" y="5745"/>
                  </a:cubicBezTo>
                  <a:cubicBezTo>
                    <a:pt x="2067" y="9424"/>
                    <a:pt x="0" y="14413"/>
                    <a:pt x="0" y="19615"/>
                  </a:cubicBezTo>
                  <a:lnTo>
                    <a:pt x="0" y="857852"/>
                  </a:lnTo>
                  <a:cubicBezTo>
                    <a:pt x="0" y="868685"/>
                    <a:pt x="8782" y="877467"/>
                    <a:pt x="19615" y="877467"/>
                  </a:cubicBezTo>
                  <a:lnTo>
                    <a:pt x="137865" y="877467"/>
                  </a:lnTo>
                  <a:cubicBezTo>
                    <a:pt x="143067" y="877467"/>
                    <a:pt x="148056" y="879534"/>
                    <a:pt x="151735" y="883213"/>
                  </a:cubicBezTo>
                  <a:cubicBezTo>
                    <a:pt x="155413" y="886891"/>
                    <a:pt x="157480" y="891881"/>
                    <a:pt x="157480" y="897083"/>
                  </a:cubicBezTo>
                  <a:lnTo>
                    <a:pt x="157480" y="1045812"/>
                  </a:lnTo>
                  <a:cubicBezTo>
                    <a:pt x="157480" y="1049786"/>
                    <a:pt x="159628" y="1053448"/>
                    <a:pt x="163096" y="1055388"/>
                  </a:cubicBezTo>
                  <a:cubicBezTo>
                    <a:pt x="166564" y="1057328"/>
                    <a:pt x="170809" y="1057242"/>
                    <a:pt x="174195" y="1055163"/>
                  </a:cubicBezTo>
                  <a:lnTo>
                    <a:pt x="446835" y="887732"/>
                  </a:lnTo>
                  <a:cubicBezTo>
                    <a:pt x="457764" y="881020"/>
                    <a:pt x="470340" y="877467"/>
                    <a:pt x="483165" y="877467"/>
                  </a:cubicBezTo>
                  <a:lnTo>
                    <a:pt x="1539639" y="877467"/>
                  </a:lnTo>
                  <a:cubicBezTo>
                    <a:pt x="1544842" y="877467"/>
                    <a:pt x="1549831" y="875401"/>
                    <a:pt x="1553510" y="871722"/>
                  </a:cubicBezTo>
                  <a:cubicBezTo>
                    <a:pt x="1557188" y="868044"/>
                    <a:pt x="1559255" y="863054"/>
                    <a:pt x="1559255" y="857852"/>
                  </a:cubicBezTo>
                  <a:lnTo>
                    <a:pt x="1559255" y="19615"/>
                  </a:lnTo>
                  <a:cubicBezTo>
                    <a:pt x="1559255" y="8782"/>
                    <a:pt x="1550473" y="0"/>
                    <a:pt x="1539639" y="0"/>
                  </a:cubicBezTo>
                  <a:close/>
                </a:path>
              </a:pathLst>
            </a:custGeom>
            <a:solidFill>
              <a:srgbClr val="FFFAE4"/>
            </a:solidFill>
          </p:spPr>
        </p:sp>
        <p:sp>
          <p:nvSpPr>
            <p:cNvPr name="TextBox 10" id="10"/>
            <p:cNvSpPr txBox="true"/>
            <p:nvPr/>
          </p:nvSpPr>
          <p:spPr>
            <a:xfrm>
              <a:off x="0" y="-123825"/>
              <a:ext cx="1559255" cy="998752"/>
            </a:xfrm>
            <a:prstGeom prst="rect">
              <a:avLst/>
            </a:prstGeom>
          </p:spPr>
          <p:txBody>
            <a:bodyPr anchor="ctr" rtlCol="false" tIns="50800" lIns="50800" bIns="50800" rIns="50800"/>
            <a:lstStyle/>
            <a:p>
              <a:pPr algn="ctr">
                <a:lnSpc>
                  <a:spcPts val="3227"/>
                </a:lnSpc>
              </a:pPr>
            </a:p>
          </p:txBody>
        </p:sp>
      </p:grpSp>
      <p:sp>
        <p:nvSpPr>
          <p:cNvPr name="TextBox 11" id="11"/>
          <p:cNvSpPr txBox="true"/>
          <p:nvPr/>
        </p:nvSpPr>
        <p:spPr>
          <a:xfrm rot="0">
            <a:off x="930799" y="4813807"/>
            <a:ext cx="10299801" cy="1125399"/>
          </a:xfrm>
          <a:prstGeom prst="rect">
            <a:avLst/>
          </a:prstGeom>
        </p:spPr>
        <p:txBody>
          <a:bodyPr anchor="t" rtlCol="false" tIns="0" lIns="0" bIns="0" rIns="0">
            <a:spAutoFit/>
          </a:bodyPr>
          <a:lstStyle/>
          <a:p>
            <a:pPr algn="l">
              <a:lnSpc>
                <a:spcPts val="7195"/>
              </a:lnSpc>
            </a:pPr>
            <a:r>
              <a:rPr lang="en-US" sz="6098" b="true">
                <a:solidFill>
                  <a:srgbClr val="1D1D1B"/>
                </a:solidFill>
                <a:latin typeface="Mont Bold"/>
                <a:ea typeface="Mont Bold"/>
                <a:cs typeface="Mont Bold"/>
                <a:sym typeface="Mont Bold"/>
              </a:rPr>
              <a:t>Conclusion + Reflection</a:t>
            </a:r>
          </a:p>
        </p:txBody>
      </p:sp>
      <p:sp>
        <p:nvSpPr>
          <p:cNvPr name="TextBox 12" id="12"/>
          <p:cNvSpPr txBox="true"/>
          <p:nvPr/>
        </p:nvSpPr>
        <p:spPr>
          <a:xfrm rot="0">
            <a:off x="930799" y="6340868"/>
            <a:ext cx="5594026" cy="637388"/>
          </a:xfrm>
          <a:prstGeom prst="rect">
            <a:avLst/>
          </a:prstGeom>
        </p:spPr>
        <p:txBody>
          <a:bodyPr anchor="t" rtlCol="false" tIns="0" lIns="0" bIns="0" rIns="0">
            <a:spAutoFit/>
          </a:bodyPr>
          <a:lstStyle/>
          <a:p>
            <a:pPr algn="l">
              <a:lnSpc>
                <a:spcPts val="4059"/>
              </a:lnSpc>
            </a:pPr>
            <a:r>
              <a:rPr lang="en-US" sz="3440" b="true">
                <a:solidFill>
                  <a:srgbClr val="1D1D1B"/>
                </a:solidFill>
                <a:latin typeface="Mont Bold"/>
                <a:ea typeface="Mont Bold"/>
                <a:cs typeface="Mont Bold"/>
                <a:sym typeface="Mont Bold"/>
              </a:rPr>
              <a:t>Your Next Step with AI</a:t>
            </a:r>
          </a:p>
        </p:txBody>
      </p:sp>
      <p:sp>
        <p:nvSpPr>
          <p:cNvPr name="TextBox 13" id="13"/>
          <p:cNvSpPr txBox="true"/>
          <p:nvPr/>
        </p:nvSpPr>
        <p:spPr>
          <a:xfrm rot="0">
            <a:off x="11885724" y="5382369"/>
            <a:ext cx="4899025" cy="2509472"/>
          </a:xfrm>
          <a:prstGeom prst="rect">
            <a:avLst/>
          </a:prstGeom>
        </p:spPr>
        <p:txBody>
          <a:bodyPr anchor="t" rtlCol="false" tIns="0" lIns="0" bIns="0" rIns="0">
            <a:spAutoFit/>
          </a:bodyPr>
          <a:lstStyle/>
          <a:p>
            <a:pPr algn="l">
              <a:lnSpc>
                <a:spcPts val="6103"/>
              </a:lnSpc>
            </a:pPr>
            <a:r>
              <a:rPr lang="en-US" sz="5172" b="true">
                <a:solidFill>
                  <a:srgbClr val="1D1D1B"/>
                </a:solidFill>
                <a:latin typeface="Mont Bold"/>
                <a:ea typeface="Mont Bold"/>
                <a:cs typeface="Mont Bold"/>
                <a:sym typeface="Mont Bold"/>
              </a:rPr>
              <a:t>What’s one idea you’d like to try?</a:t>
            </a:r>
          </a:p>
        </p:txBody>
      </p:sp>
      <p:sp>
        <p:nvSpPr>
          <p:cNvPr name="TextBox 14" id="14"/>
          <p:cNvSpPr txBox="true"/>
          <p:nvPr/>
        </p:nvSpPr>
        <p:spPr>
          <a:xfrm rot="0">
            <a:off x="930799" y="7055556"/>
            <a:ext cx="9248916" cy="1473200"/>
          </a:xfrm>
          <a:prstGeom prst="rect">
            <a:avLst/>
          </a:prstGeom>
        </p:spPr>
        <p:txBody>
          <a:bodyPr anchor="t" rtlCol="false" tIns="0" lIns="0" bIns="0" rIns="0">
            <a:spAutoFit/>
          </a:bodyPr>
          <a:lstStyle/>
          <a:p>
            <a:pPr algn="l">
              <a:lnSpc>
                <a:spcPts val="2800"/>
              </a:lnSpc>
              <a:spcBef>
                <a:spcPct val="0"/>
              </a:spcBef>
            </a:pPr>
            <a:r>
              <a:rPr lang="en-US" sz="2000" spc="74">
                <a:solidFill>
                  <a:srgbClr val="1D1D1B"/>
                </a:solidFill>
                <a:latin typeface="Mont"/>
                <a:ea typeface="Mont"/>
                <a:cs typeface="Mont"/>
                <a:sym typeface="Mont"/>
              </a:rPr>
              <a:t>You don’t need to be an expert to start u</a:t>
            </a:r>
            <a:r>
              <a:rPr lang="en-US" sz="2000" spc="74">
                <a:solidFill>
                  <a:srgbClr val="1D1D1B"/>
                </a:solidFill>
                <a:latin typeface="Mont"/>
                <a:ea typeface="Mont"/>
                <a:cs typeface="Mont"/>
                <a:sym typeface="Mont"/>
              </a:rPr>
              <a:t>sing AI. Small steps—like testing a prompt or simplifying a task—can make a real difference. Let curiosity guide you, and use what works to lighten your load and better support those you serve.</a:t>
            </a:r>
          </a:p>
        </p:txBody>
      </p:sp>
      <p:sp>
        <p:nvSpPr>
          <p:cNvPr name="TextBox 15" id="15"/>
          <p:cNvSpPr txBox="true"/>
          <p:nvPr/>
        </p:nvSpPr>
        <p:spPr>
          <a:xfrm rot="0">
            <a:off x="14101986" y="8759796"/>
            <a:ext cx="2712418" cy="474837"/>
          </a:xfrm>
          <a:prstGeom prst="rect">
            <a:avLst/>
          </a:prstGeom>
        </p:spPr>
        <p:txBody>
          <a:bodyPr anchor="t" rtlCol="false" tIns="0" lIns="0" bIns="0" rIns="0">
            <a:spAutoFit/>
          </a:bodyPr>
          <a:lstStyle/>
          <a:p>
            <a:pPr algn="r">
              <a:lnSpc>
                <a:spcPts val="3227"/>
              </a:lnSpc>
              <a:spcBef>
                <a:spcPct val="0"/>
              </a:spcBef>
            </a:pPr>
            <a:r>
              <a:rPr lang="en-US" sz="2305" spc="-46">
                <a:solidFill>
                  <a:srgbClr val="1D1D1B"/>
                </a:solidFill>
                <a:latin typeface="Mont"/>
                <a:ea typeface="Mont"/>
                <a:cs typeface="Mont"/>
                <a:sym typeface="Mont"/>
              </a:rPr>
              <a:t>AL ASPE 2025</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14830456" y="-462535"/>
            <a:ext cx="4055890" cy="4050820"/>
          </a:xfrm>
          <a:custGeom>
            <a:avLst/>
            <a:gdLst/>
            <a:ahLst/>
            <a:cxnLst/>
            <a:rect r="r" b="b" t="t" l="l"/>
            <a:pathLst>
              <a:path h="4050820" w="4055890">
                <a:moveTo>
                  <a:pt x="0" y="0"/>
                </a:moveTo>
                <a:lnTo>
                  <a:pt x="4055890" y="0"/>
                </a:lnTo>
                <a:lnTo>
                  <a:pt x="4055890" y="4050820"/>
                </a:lnTo>
                <a:lnTo>
                  <a:pt x="0" y="40508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4253654"/>
            <a:ext cx="18427336" cy="6402276"/>
          </a:xfrm>
          <a:custGeom>
            <a:avLst/>
            <a:gdLst/>
            <a:ahLst/>
            <a:cxnLst/>
            <a:rect r="r" b="b" t="t" l="l"/>
            <a:pathLst>
              <a:path h="6402276" w="18427336">
                <a:moveTo>
                  <a:pt x="0" y="0"/>
                </a:moveTo>
                <a:lnTo>
                  <a:pt x="18427336" y="0"/>
                </a:lnTo>
                <a:lnTo>
                  <a:pt x="18427336" y="6402276"/>
                </a:lnTo>
                <a:lnTo>
                  <a:pt x="0" y="6402276"/>
                </a:lnTo>
                <a:lnTo>
                  <a:pt x="0" y="0"/>
                </a:lnTo>
                <a:close/>
              </a:path>
            </a:pathLst>
          </a:custGeom>
          <a:blipFill>
            <a:blip r:embed="rId4"/>
            <a:stretch>
              <a:fillRect l="-3027" t="0" r="-11213" b="-84958"/>
            </a:stretch>
          </a:blipFill>
        </p:spPr>
      </p:sp>
      <p:grpSp>
        <p:nvGrpSpPr>
          <p:cNvPr name="Group 4" id="4"/>
          <p:cNvGrpSpPr/>
          <p:nvPr/>
        </p:nvGrpSpPr>
        <p:grpSpPr>
          <a:xfrm rot="0">
            <a:off x="9965124" y="754889"/>
            <a:ext cx="7150833" cy="8909088"/>
            <a:chOff x="0" y="0"/>
            <a:chExt cx="6089650" cy="7586980"/>
          </a:xfrm>
        </p:grpSpPr>
        <p:sp>
          <p:nvSpPr>
            <p:cNvPr name="Freeform 5" id="5"/>
            <p:cNvSpPr/>
            <p:nvPr/>
          </p:nvSpPr>
          <p:spPr>
            <a:xfrm flipH="false" flipV="false" rot="0">
              <a:off x="-121920" y="-120650"/>
              <a:ext cx="6333490" cy="7828280"/>
            </a:xfrm>
            <a:custGeom>
              <a:avLst/>
              <a:gdLst/>
              <a:ahLst/>
              <a:cxnLst/>
              <a:rect r="r" b="b" t="t" l="l"/>
              <a:pathLst>
                <a:path h="7828280" w="6333490">
                  <a:moveTo>
                    <a:pt x="6167120" y="4831080"/>
                  </a:moveTo>
                  <a:cubicBezTo>
                    <a:pt x="6333490" y="4287520"/>
                    <a:pt x="6027420" y="3710940"/>
                    <a:pt x="5482590" y="3544570"/>
                  </a:cubicBezTo>
                  <a:lnTo>
                    <a:pt x="4992370" y="3394710"/>
                  </a:lnTo>
                  <a:cubicBezTo>
                    <a:pt x="5501640" y="3489960"/>
                    <a:pt x="6012180" y="3190240"/>
                    <a:pt x="6167120" y="2683510"/>
                  </a:cubicBezTo>
                  <a:cubicBezTo>
                    <a:pt x="6333490" y="2139950"/>
                    <a:pt x="6027420" y="1563370"/>
                    <a:pt x="5482590" y="1397000"/>
                  </a:cubicBezTo>
                  <a:lnTo>
                    <a:pt x="1452880" y="166370"/>
                  </a:lnTo>
                  <a:cubicBezTo>
                    <a:pt x="909320" y="0"/>
                    <a:pt x="334010" y="306070"/>
                    <a:pt x="167640" y="849630"/>
                  </a:cubicBezTo>
                  <a:cubicBezTo>
                    <a:pt x="1270" y="1393190"/>
                    <a:pt x="307340" y="1969770"/>
                    <a:pt x="852170" y="2136140"/>
                  </a:cubicBezTo>
                  <a:lnTo>
                    <a:pt x="1341120" y="2286000"/>
                  </a:lnTo>
                  <a:cubicBezTo>
                    <a:pt x="831850" y="2190750"/>
                    <a:pt x="321310" y="2490470"/>
                    <a:pt x="166370" y="2997200"/>
                  </a:cubicBezTo>
                  <a:cubicBezTo>
                    <a:pt x="0" y="3540760"/>
                    <a:pt x="306070" y="4117340"/>
                    <a:pt x="850900" y="4283710"/>
                  </a:cubicBezTo>
                  <a:lnTo>
                    <a:pt x="1341120" y="4433570"/>
                  </a:lnTo>
                  <a:cubicBezTo>
                    <a:pt x="831850" y="4338320"/>
                    <a:pt x="321310" y="4638040"/>
                    <a:pt x="166370" y="5144770"/>
                  </a:cubicBezTo>
                  <a:cubicBezTo>
                    <a:pt x="0" y="5688330"/>
                    <a:pt x="306070" y="6264910"/>
                    <a:pt x="850900" y="6431280"/>
                  </a:cubicBezTo>
                  <a:lnTo>
                    <a:pt x="4880610" y="7661910"/>
                  </a:lnTo>
                  <a:cubicBezTo>
                    <a:pt x="5424170" y="7828280"/>
                    <a:pt x="6000750" y="7522210"/>
                    <a:pt x="6167120" y="6977380"/>
                  </a:cubicBezTo>
                  <a:cubicBezTo>
                    <a:pt x="6333490" y="6433820"/>
                    <a:pt x="6027420" y="5857240"/>
                    <a:pt x="5482590" y="5690870"/>
                  </a:cubicBezTo>
                  <a:lnTo>
                    <a:pt x="4992370" y="5541010"/>
                  </a:lnTo>
                  <a:cubicBezTo>
                    <a:pt x="5501640" y="5638800"/>
                    <a:pt x="6012180" y="5337810"/>
                    <a:pt x="6167120" y="4831080"/>
                  </a:cubicBezTo>
                  <a:close/>
                </a:path>
              </a:pathLst>
            </a:custGeom>
            <a:blipFill>
              <a:blip r:embed="rId5"/>
              <a:stretch>
                <a:fillRect l="-43463" t="0" r="-43463" b="0"/>
              </a:stretch>
            </a:blipFill>
          </p:spPr>
        </p:sp>
      </p:grpSp>
      <p:sp>
        <p:nvSpPr>
          <p:cNvPr name="Freeform 6" id="6"/>
          <p:cNvSpPr/>
          <p:nvPr/>
        </p:nvSpPr>
        <p:spPr>
          <a:xfrm flipH="false" flipV="false" rot="0">
            <a:off x="16928618" y="970730"/>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946404" y="-2057400"/>
            <a:ext cx="3950208" cy="4114800"/>
          </a:xfrm>
          <a:custGeom>
            <a:avLst/>
            <a:gdLst/>
            <a:ahLst/>
            <a:cxnLst/>
            <a:rect r="r" b="b" t="t" l="l"/>
            <a:pathLst>
              <a:path h="4114800" w="3950208">
                <a:moveTo>
                  <a:pt x="0" y="0"/>
                </a:moveTo>
                <a:lnTo>
                  <a:pt x="3950208" y="0"/>
                </a:lnTo>
                <a:lnTo>
                  <a:pt x="39502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8" id="8"/>
          <p:cNvSpPr/>
          <p:nvPr/>
        </p:nvSpPr>
        <p:spPr>
          <a:xfrm flipH="false" flipV="false" rot="0">
            <a:off x="7794874" y="7831753"/>
            <a:ext cx="4340501" cy="1470202"/>
          </a:xfrm>
          <a:custGeom>
            <a:avLst/>
            <a:gdLst/>
            <a:ahLst/>
            <a:cxnLst/>
            <a:rect r="r" b="b" t="t" l="l"/>
            <a:pathLst>
              <a:path h="1470202" w="4340501">
                <a:moveTo>
                  <a:pt x="0" y="0"/>
                </a:moveTo>
                <a:lnTo>
                  <a:pt x="4340501" y="0"/>
                </a:lnTo>
                <a:lnTo>
                  <a:pt x="4340501" y="1470202"/>
                </a:lnTo>
                <a:lnTo>
                  <a:pt x="0" y="147020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7108573" y="650386"/>
            <a:ext cx="2233803" cy="756627"/>
          </a:xfrm>
          <a:custGeom>
            <a:avLst/>
            <a:gdLst/>
            <a:ahLst/>
            <a:cxnLst/>
            <a:rect r="r" b="b" t="t" l="l"/>
            <a:pathLst>
              <a:path h="756627" w="2233803">
                <a:moveTo>
                  <a:pt x="0" y="0"/>
                </a:moveTo>
                <a:lnTo>
                  <a:pt x="2233803" y="0"/>
                </a:lnTo>
                <a:lnTo>
                  <a:pt x="2233803" y="756628"/>
                </a:lnTo>
                <a:lnTo>
                  <a:pt x="0" y="75662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0" id="10"/>
          <p:cNvGrpSpPr/>
          <p:nvPr/>
        </p:nvGrpSpPr>
        <p:grpSpPr>
          <a:xfrm rot="0">
            <a:off x="-2033348" y="6663459"/>
            <a:ext cx="8519547" cy="3000518"/>
            <a:chOff x="0" y="0"/>
            <a:chExt cx="1153915" cy="406400"/>
          </a:xfrm>
        </p:grpSpPr>
        <p:sp>
          <p:nvSpPr>
            <p:cNvPr name="Freeform 11" id="11"/>
            <p:cNvSpPr/>
            <p:nvPr/>
          </p:nvSpPr>
          <p:spPr>
            <a:xfrm flipH="false" flipV="false" rot="0">
              <a:off x="0" y="0"/>
              <a:ext cx="1153915" cy="406400"/>
            </a:xfrm>
            <a:custGeom>
              <a:avLst/>
              <a:gdLst/>
              <a:ahLst/>
              <a:cxnLst/>
              <a:rect r="r" b="b" t="t" l="l"/>
              <a:pathLst>
                <a:path h="406400" w="1153915">
                  <a:moveTo>
                    <a:pt x="950715" y="0"/>
                  </a:moveTo>
                  <a:cubicBezTo>
                    <a:pt x="1062940" y="0"/>
                    <a:pt x="1153915" y="90976"/>
                    <a:pt x="1153915" y="203200"/>
                  </a:cubicBezTo>
                  <a:cubicBezTo>
                    <a:pt x="1153915" y="315424"/>
                    <a:pt x="1062940" y="406400"/>
                    <a:pt x="950715"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2" id="12"/>
            <p:cNvSpPr txBox="true"/>
            <p:nvPr/>
          </p:nvSpPr>
          <p:spPr>
            <a:xfrm>
              <a:off x="0" y="-123825"/>
              <a:ext cx="1153915" cy="530225"/>
            </a:xfrm>
            <a:prstGeom prst="rect">
              <a:avLst/>
            </a:prstGeom>
          </p:spPr>
          <p:txBody>
            <a:bodyPr anchor="ctr" rtlCol="false" tIns="50800" lIns="50800" bIns="50800" rIns="50800"/>
            <a:lstStyle/>
            <a:p>
              <a:pPr algn="ctr">
                <a:lnSpc>
                  <a:spcPts val="3227"/>
                </a:lnSpc>
              </a:pPr>
            </a:p>
          </p:txBody>
        </p:sp>
      </p:grpSp>
      <p:sp>
        <p:nvSpPr>
          <p:cNvPr name="TextBox 13" id="13"/>
          <p:cNvSpPr txBox="true"/>
          <p:nvPr/>
        </p:nvSpPr>
        <p:spPr>
          <a:xfrm rot="0">
            <a:off x="1028700" y="1362850"/>
            <a:ext cx="8598874" cy="2452874"/>
          </a:xfrm>
          <a:prstGeom prst="rect">
            <a:avLst/>
          </a:prstGeom>
        </p:spPr>
        <p:txBody>
          <a:bodyPr anchor="t" rtlCol="false" tIns="0" lIns="0" bIns="0" rIns="0">
            <a:spAutoFit/>
          </a:bodyPr>
          <a:lstStyle/>
          <a:p>
            <a:pPr algn="l">
              <a:lnSpc>
                <a:spcPts val="8646"/>
              </a:lnSpc>
            </a:pPr>
            <a:r>
              <a:rPr lang="en-US" sz="7327" b="true">
                <a:solidFill>
                  <a:srgbClr val="1D1D1B"/>
                </a:solidFill>
                <a:latin typeface="Mont Bold"/>
                <a:ea typeface="Mont Bold"/>
                <a:cs typeface="Mont Bold"/>
                <a:sym typeface="Mont Bold"/>
              </a:rPr>
              <a:t>Thank You For Your Attention</a:t>
            </a:r>
          </a:p>
        </p:txBody>
      </p:sp>
      <p:sp>
        <p:nvSpPr>
          <p:cNvPr name="TextBox 14" id="14"/>
          <p:cNvSpPr txBox="true"/>
          <p:nvPr/>
        </p:nvSpPr>
        <p:spPr>
          <a:xfrm rot="0">
            <a:off x="1028700" y="3994684"/>
            <a:ext cx="7897693" cy="537750"/>
          </a:xfrm>
          <a:prstGeom prst="rect">
            <a:avLst/>
          </a:prstGeom>
        </p:spPr>
        <p:txBody>
          <a:bodyPr anchor="t" rtlCol="false" tIns="0" lIns="0" bIns="0" rIns="0">
            <a:spAutoFit/>
          </a:bodyPr>
          <a:lstStyle/>
          <a:p>
            <a:pPr algn="l">
              <a:lnSpc>
                <a:spcPts val="3366"/>
              </a:lnSpc>
            </a:pPr>
            <a:r>
              <a:rPr lang="en-US" sz="2853" b="true">
                <a:solidFill>
                  <a:srgbClr val="1D1D1B"/>
                </a:solidFill>
                <a:latin typeface="Mont Bold"/>
                <a:ea typeface="Mont Bold"/>
                <a:cs typeface="Mont Bold"/>
                <a:sym typeface="Mont Bold"/>
              </a:rPr>
              <a:t>Start Small. Think Big. Lead with Curiosity.</a:t>
            </a:r>
          </a:p>
        </p:txBody>
      </p:sp>
      <p:sp>
        <p:nvSpPr>
          <p:cNvPr name="TextBox 15" id="15"/>
          <p:cNvSpPr txBox="true"/>
          <p:nvPr/>
        </p:nvSpPr>
        <p:spPr>
          <a:xfrm rot="0">
            <a:off x="1028700" y="4627684"/>
            <a:ext cx="6473276" cy="531122"/>
          </a:xfrm>
          <a:prstGeom prst="rect">
            <a:avLst/>
          </a:prstGeom>
        </p:spPr>
        <p:txBody>
          <a:bodyPr anchor="t" rtlCol="false" tIns="0" lIns="0" bIns="0" rIns="0">
            <a:spAutoFit/>
          </a:bodyPr>
          <a:lstStyle/>
          <a:p>
            <a:pPr algn="l">
              <a:lnSpc>
                <a:spcPts val="3366"/>
              </a:lnSpc>
            </a:pPr>
            <a:r>
              <a:rPr lang="en-US" sz="2853" i="true">
                <a:solidFill>
                  <a:srgbClr val="1D1D1B"/>
                </a:solidFill>
                <a:latin typeface="Mont Italics"/>
                <a:ea typeface="Mont Italics"/>
                <a:cs typeface="Mont Italics"/>
                <a:sym typeface="Mont Italics"/>
              </a:rPr>
              <a:t>Q&amp;A – Let’s Talk Possibilities</a:t>
            </a:r>
          </a:p>
        </p:txBody>
      </p:sp>
      <p:sp>
        <p:nvSpPr>
          <p:cNvPr name="TextBox 16" id="16"/>
          <p:cNvSpPr txBox="true"/>
          <p:nvPr/>
        </p:nvSpPr>
        <p:spPr>
          <a:xfrm rot="0">
            <a:off x="1028700" y="7162695"/>
            <a:ext cx="5973330" cy="415925"/>
          </a:xfrm>
          <a:prstGeom prst="rect">
            <a:avLst/>
          </a:prstGeom>
        </p:spPr>
        <p:txBody>
          <a:bodyPr anchor="t" rtlCol="false" tIns="0" lIns="0" bIns="0" rIns="0">
            <a:spAutoFit/>
          </a:bodyPr>
          <a:lstStyle/>
          <a:p>
            <a:pPr algn="l">
              <a:lnSpc>
                <a:spcPts val="2800"/>
              </a:lnSpc>
              <a:spcBef>
                <a:spcPct val="0"/>
              </a:spcBef>
            </a:pPr>
            <a:r>
              <a:rPr lang="en-US" sz="2000" spc="74">
                <a:solidFill>
                  <a:srgbClr val="1D1D1B"/>
                </a:solidFill>
                <a:latin typeface="Mont"/>
                <a:ea typeface="Mont"/>
                <a:cs typeface="Mont"/>
                <a:sym typeface="Mont"/>
              </a:rPr>
              <a:t>LinkedIn</a:t>
            </a:r>
          </a:p>
        </p:txBody>
      </p:sp>
      <p:sp>
        <p:nvSpPr>
          <p:cNvPr name="TextBox 17" id="17"/>
          <p:cNvSpPr txBox="true"/>
          <p:nvPr/>
        </p:nvSpPr>
        <p:spPr>
          <a:xfrm rot="0">
            <a:off x="1000419" y="8150929"/>
            <a:ext cx="5973330" cy="415925"/>
          </a:xfrm>
          <a:prstGeom prst="rect">
            <a:avLst/>
          </a:prstGeom>
        </p:spPr>
        <p:txBody>
          <a:bodyPr anchor="t" rtlCol="false" tIns="0" lIns="0" bIns="0" rIns="0">
            <a:spAutoFit/>
          </a:bodyPr>
          <a:lstStyle/>
          <a:p>
            <a:pPr algn="l">
              <a:lnSpc>
                <a:spcPts val="2800"/>
              </a:lnSpc>
              <a:spcBef>
                <a:spcPct val="0"/>
              </a:spcBef>
            </a:pPr>
            <a:r>
              <a:rPr lang="en-US" sz="2000" spc="74">
                <a:solidFill>
                  <a:srgbClr val="1D1D1B"/>
                </a:solidFill>
                <a:latin typeface="Mont"/>
                <a:ea typeface="Mont"/>
                <a:cs typeface="Mont"/>
                <a:sym typeface="Mont"/>
              </a:rPr>
              <a:t>Email</a:t>
            </a:r>
          </a:p>
        </p:txBody>
      </p:sp>
      <p:sp>
        <p:nvSpPr>
          <p:cNvPr name="TextBox 18" id="18"/>
          <p:cNvSpPr txBox="true"/>
          <p:nvPr/>
        </p:nvSpPr>
        <p:spPr>
          <a:xfrm rot="0">
            <a:off x="1028700" y="7454795"/>
            <a:ext cx="5973330" cy="481965"/>
          </a:xfrm>
          <a:prstGeom prst="rect">
            <a:avLst/>
          </a:prstGeom>
        </p:spPr>
        <p:txBody>
          <a:bodyPr anchor="t" rtlCol="false" tIns="0" lIns="0" bIns="0" rIns="0">
            <a:spAutoFit/>
          </a:bodyPr>
          <a:lstStyle/>
          <a:p>
            <a:pPr algn="l">
              <a:lnSpc>
                <a:spcPts val="3359"/>
              </a:lnSpc>
            </a:pPr>
            <a:r>
              <a:rPr lang="en-US" sz="2400" spc="88" b="true">
                <a:solidFill>
                  <a:srgbClr val="1D1D1B"/>
                </a:solidFill>
                <a:latin typeface="Mont Bold"/>
                <a:ea typeface="Mont Bold"/>
                <a:cs typeface="Mont Bold"/>
                <a:sym typeface="Mont Bold"/>
              </a:rPr>
              <a:t>in/cadambarnes</a:t>
            </a:r>
          </a:p>
        </p:txBody>
      </p:sp>
      <p:sp>
        <p:nvSpPr>
          <p:cNvPr name="TextBox 19" id="19"/>
          <p:cNvSpPr txBox="true"/>
          <p:nvPr/>
        </p:nvSpPr>
        <p:spPr>
          <a:xfrm rot="0">
            <a:off x="1028700" y="8443029"/>
            <a:ext cx="5973330" cy="481965"/>
          </a:xfrm>
          <a:prstGeom prst="rect">
            <a:avLst/>
          </a:prstGeom>
        </p:spPr>
        <p:txBody>
          <a:bodyPr anchor="t" rtlCol="false" tIns="0" lIns="0" bIns="0" rIns="0">
            <a:spAutoFit/>
          </a:bodyPr>
          <a:lstStyle/>
          <a:p>
            <a:pPr algn="l">
              <a:lnSpc>
                <a:spcPts val="3359"/>
              </a:lnSpc>
              <a:spcBef>
                <a:spcPct val="0"/>
              </a:spcBef>
            </a:pPr>
            <a:r>
              <a:rPr lang="en-US" b="true" sz="2400" spc="88">
                <a:solidFill>
                  <a:srgbClr val="1D1D1B"/>
                </a:solidFill>
                <a:latin typeface="Mont Bold"/>
                <a:ea typeface="Mont Bold"/>
                <a:cs typeface="Mont Bold"/>
                <a:sym typeface="Mont Bold"/>
              </a:rPr>
              <a:t>abarnes@southalabama.edu</a:t>
            </a:r>
          </a:p>
        </p:txBody>
      </p:sp>
      <p:sp>
        <p:nvSpPr>
          <p:cNvPr name="TextBox 20" id="20"/>
          <p:cNvSpPr txBox="true"/>
          <p:nvPr/>
        </p:nvSpPr>
        <p:spPr>
          <a:xfrm rot="0">
            <a:off x="14145983" y="846905"/>
            <a:ext cx="2712418" cy="474837"/>
          </a:xfrm>
          <a:prstGeom prst="rect">
            <a:avLst/>
          </a:prstGeom>
        </p:spPr>
        <p:txBody>
          <a:bodyPr anchor="t" rtlCol="false" tIns="0" lIns="0" bIns="0" rIns="0">
            <a:spAutoFit/>
          </a:bodyPr>
          <a:lstStyle/>
          <a:p>
            <a:pPr algn="r">
              <a:lnSpc>
                <a:spcPts val="3227"/>
              </a:lnSpc>
              <a:spcBef>
                <a:spcPct val="0"/>
              </a:spcBef>
            </a:pPr>
            <a:r>
              <a:rPr lang="en-US" sz="2305" spc="-46">
                <a:solidFill>
                  <a:srgbClr val="1D1D1B"/>
                </a:solidFill>
                <a:latin typeface="Mont"/>
                <a:ea typeface="Mont"/>
                <a:cs typeface="Mont"/>
                <a:sym typeface="Mont"/>
              </a:rPr>
              <a:t>AL ASPE 2025</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69668" y="-1392164"/>
            <a:ext cx="18427336" cy="6402276"/>
          </a:xfrm>
          <a:custGeom>
            <a:avLst/>
            <a:gdLst/>
            <a:ahLst/>
            <a:cxnLst/>
            <a:rect r="r" b="b" t="t" l="l"/>
            <a:pathLst>
              <a:path h="6402276" w="18427336">
                <a:moveTo>
                  <a:pt x="0" y="0"/>
                </a:moveTo>
                <a:lnTo>
                  <a:pt x="18427336" y="0"/>
                </a:lnTo>
                <a:lnTo>
                  <a:pt x="18427336" y="6402276"/>
                </a:lnTo>
                <a:lnTo>
                  <a:pt x="0" y="6402276"/>
                </a:lnTo>
                <a:lnTo>
                  <a:pt x="0" y="0"/>
                </a:lnTo>
                <a:close/>
              </a:path>
            </a:pathLst>
          </a:custGeom>
          <a:blipFill>
            <a:blip r:embed="rId2"/>
            <a:stretch>
              <a:fillRect l="-3027" t="0" r="-11213" b="-84958"/>
            </a:stretch>
          </a:blipFill>
        </p:spPr>
      </p:sp>
      <p:grpSp>
        <p:nvGrpSpPr>
          <p:cNvPr name="Group 3" id="3"/>
          <p:cNvGrpSpPr/>
          <p:nvPr/>
        </p:nvGrpSpPr>
        <p:grpSpPr>
          <a:xfrm rot="0">
            <a:off x="-1782485" y="428725"/>
            <a:ext cx="7490133" cy="10822405"/>
            <a:chOff x="0" y="0"/>
            <a:chExt cx="4356481" cy="6294628"/>
          </a:xfrm>
        </p:grpSpPr>
        <p:sp>
          <p:nvSpPr>
            <p:cNvPr name="Freeform 4" id="4"/>
            <p:cNvSpPr/>
            <p:nvPr/>
          </p:nvSpPr>
          <p:spPr>
            <a:xfrm flipH="false" flipV="false" rot="0">
              <a:off x="-31496" y="-27432"/>
              <a:ext cx="4387850" cy="6322060"/>
            </a:xfrm>
            <a:custGeom>
              <a:avLst/>
              <a:gdLst/>
              <a:ahLst/>
              <a:cxnLst/>
              <a:rect r="r" b="b" t="t" l="l"/>
              <a:pathLst>
                <a:path h="6322060" w="4387850">
                  <a:moveTo>
                    <a:pt x="4102481" y="509397"/>
                  </a:moveTo>
                  <a:cubicBezTo>
                    <a:pt x="4259453" y="543560"/>
                    <a:pt x="4387850" y="702945"/>
                    <a:pt x="4387850" y="863600"/>
                  </a:cubicBezTo>
                  <a:lnTo>
                    <a:pt x="4387850" y="6029960"/>
                  </a:lnTo>
                  <a:cubicBezTo>
                    <a:pt x="4387850" y="6190615"/>
                    <a:pt x="4256405" y="6322060"/>
                    <a:pt x="4095750" y="6322060"/>
                  </a:cubicBezTo>
                  <a:lnTo>
                    <a:pt x="258699" y="6322060"/>
                  </a:lnTo>
                  <a:cubicBezTo>
                    <a:pt x="98044" y="6322060"/>
                    <a:pt x="0" y="6194933"/>
                    <a:pt x="40767" y="6039485"/>
                  </a:cubicBezTo>
                  <a:lnTo>
                    <a:pt x="1560449" y="254508"/>
                  </a:lnTo>
                  <a:cubicBezTo>
                    <a:pt x="1601216" y="99187"/>
                    <a:pt x="1763141" y="0"/>
                    <a:pt x="1920113" y="34163"/>
                  </a:cubicBezTo>
                  <a:lnTo>
                    <a:pt x="4102481" y="509397"/>
                  </a:lnTo>
                  <a:close/>
                </a:path>
              </a:pathLst>
            </a:custGeom>
            <a:blipFill>
              <a:blip r:embed="rId3"/>
              <a:stretch>
                <a:fillRect l="-40700" t="0" r="-75770" b="0"/>
              </a:stretch>
            </a:blipFill>
          </p:spPr>
        </p:sp>
      </p:grpSp>
      <p:sp>
        <p:nvSpPr>
          <p:cNvPr name="Freeform 5" id="5"/>
          <p:cNvSpPr/>
          <p:nvPr/>
        </p:nvSpPr>
        <p:spPr>
          <a:xfrm flipH="false" flipV="false" rot="0">
            <a:off x="6155683" y="1028700"/>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3479471" y="6688026"/>
            <a:ext cx="14032400" cy="2653967"/>
            <a:chOff x="0" y="0"/>
            <a:chExt cx="3695776" cy="698987"/>
          </a:xfrm>
        </p:grpSpPr>
        <p:sp>
          <p:nvSpPr>
            <p:cNvPr name="Freeform 7" id="7"/>
            <p:cNvSpPr/>
            <p:nvPr/>
          </p:nvSpPr>
          <p:spPr>
            <a:xfrm flipH="false" flipV="false" rot="0">
              <a:off x="0" y="0"/>
              <a:ext cx="3695776" cy="698987"/>
            </a:xfrm>
            <a:custGeom>
              <a:avLst/>
              <a:gdLst/>
              <a:ahLst/>
              <a:cxnLst/>
              <a:rect r="r" b="b" t="t" l="l"/>
              <a:pathLst>
                <a:path h="698987" w="3695776">
                  <a:moveTo>
                    <a:pt x="3492576" y="0"/>
                  </a:moveTo>
                  <a:lnTo>
                    <a:pt x="0" y="0"/>
                  </a:lnTo>
                  <a:lnTo>
                    <a:pt x="203200" y="698987"/>
                  </a:lnTo>
                  <a:lnTo>
                    <a:pt x="3695776" y="698987"/>
                  </a:lnTo>
                  <a:lnTo>
                    <a:pt x="3492576" y="0"/>
                  </a:lnTo>
                  <a:close/>
                </a:path>
              </a:pathLst>
            </a:custGeom>
            <a:gradFill rotWithShape="true">
              <a:gsLst>
                <a:gs pos="0">
                  <a:srgbClr val="F3AB04">
                    <a:alpha val="100000"/>
                  </a:srgbClr>
                </a:gs>
                <a:gs pos="100000">
                  <a:srgbClr val="FFDE59">
                    <a:alpha val="100000"/>
                  </a:srgbClr>
                </a:gs>
              </a:gsLst>
              <a:lin ang="0"/>
            </a:gradFill>
          </p:spPr>
        </p:sp>
        <p:sp>
          <p:nvSpPr>
            <p:cNvPr name="TextBox 8" id="8"/>
            <p:cNvSpPr txBox="true"/>
            <p:nvPr/>
          </p:nvSpPr>
          <p:spPr>
            <a:xfrm>
              <a:off x="101600" y="-123825"/>
              <a:ext cx="3492576" cy="822812"/>
            </a:xfrm>
            <a:prstGeom prst="rect">
              <a:avLst/>
            </a:prstGeom>
          </p:spPr>
          <p:txBody>
            <a:bodyPr anchor="ctr" rtlCol="false" tIns="50800" lIns="50800" bIns="50800" rIns="50800"/>
            <a:lstStyle/>
            <a:p>
              <a:pPr algn="ctr">
                <a:lnSpc>
                  <a:spcPts val="3227"/>
                </a:lnSpc>
              </a:pPr>
            </a:p>
          </p:txBody>
        </p:sp>
      </p:grpSp>
      <p:sp>
        <p:nvSpPr>
          <p:cNvPr name="Freeform 9" id="9"/>
          <p:cNvSpPr/>
          <p:nvPr/>
        </p:nvSpPr>
        <p:spPr>
          <a:xfrm flipH="false" flipV="false" rot="0">
            <a:off x="14780822" y="-1810593"/>
            <a:ext cx="3026632" cy="3026632"/>
          </a:xfrm>
          <a:custGeom>
            <a:avLst/>
            <a:gdLst/>
            <a:ahLst/>
            <a:cxnLst/>
            <a:rect r="r" b="b" t="t" l="l"/>
            <a:pathLst>
              <a:path h="3026632" w="3026632">
                <a:moveTo>
                  <a:pt x="0" y="0"/>
                </a:moveTo>
                <a:lnTo>
                  <a:pt x="3026632" y="0"/>
                </a:lnTo>
                <a:lnTo>
                  <a:pt x="3026632" y="3026632"/>
                </a:lnTo>
                <a:lnTo>
                  <a:pt x="0" y="3026632"/>
                </a:lnTo>
                <a:lnTo>
                  <a:pt x="0" y="0"/>
                </a:lnTo>
                <a:close/>
              </a:path>
            </a:pathLst>
          </a:custGeom>
          <a:blipFill>
            <a:blip r:embed="rId6"/>
            <a:stretch>
              <a:fillRect l="0" t="0" r="0" b="0"/>
            </a:stretch>
          </a:blipFill>
        </p:spPr>
      </p:sp>
      <p:sp>
        <p:nvSpPr>
          <p:cNvPr name="TextBox 10" id="10"/>
          <p:cNvSpPr txBox="true"/>
          <p:nvPr/>
        </p:nvSpPr>
        <p:spPr>
          <a:xfrm rot="0">
            <a:off x="6155683" y="4214701"/>
            <a:ext cx="10718440" cy="1320165"/>
          </a:xfrm>
          <a:prstGeom prst="rect">
            <a:avLst/>
          </a:prstGeom>
        </p:spPr>
        <p:txBody>
          <a:bodyPr anchor="t" rtlCol="false" tIns="0" lIns="0" bIns="0" rIns="0">
            <a:spAutoFit/>
          </a:bodyPr>
          <a:lstStyle/>
          <a:p>
            <a:pPr algn="l" marL="518158" indent="-259079" lvl="1">
              <a:lnSpc>
                <a:spcPts val="3359"/>
              </a:lnSpc>
              <a:spcBef>
                <a:spcPct val="0"/>
              </a:spcBef>
              <a:buFont typeface="Arial"/>
              <a:buChar char="•"/>
            </a:pPr>
            <a:r>
              <a:rPr lang="en-US" sz="2399" spc="88">
                <a:solidFill>
                  <a:srgbClr val="1D1D1B"/>
                </a:solidFill>
                <a:latin typeface="Mont"/>
                <a:ea typeface="Mont"/>
                <a:cs typeface="Mont"/>
                <a:sym typeface="Mont"/>
              </a:rPr>
              <a:t>This session is conversat</a:t>
            </a:r>
            <a:r>
              <a:rPr lang="en-US" sz="2399" spc="88">
                <a:solidFill>
                  <a:srgbClr val="1D1D1B"/>
                </a:solidFill>
                <a:latin typeface="Mont"/>
                <a:ea typeface="Mont"/>
                <a:cs typeface="Mont"/>
                <a:sym typeface="Mont"/>
              </a:rPr>
              <a:t>ional and exploratory</a:t>
            </a:r>
          </a:p>
          <a:p>
            <a:pPr algn="l" marL="518158" indent="-259079" lvl="1">
              <a:lnSpc>
                <a:spcPts val="3359"/>
              </a:lnSpc>
              <a:spcBef>
                <a:spcPct val="0"/>
              </a:spcBef>
              <a:buFont typeface="Arial"/>
              <a:buChar char="•"/>
            </a:pPr>
            <a:r>
              <a:rPr lang="en-US" sz="2399" spc="88">
                <a:solidFill>
                  <a:srgbClr val="1D1D1B"/>
                </a:solidFill>
                <a:latin typeface="Mont"/>
                <a:ea typeface="Mont"/>
                <a:cs typeface="Mont"/>
                <a:sym typeface="Mont"/>
              </a:rPr>
              <a:t>You’re not expected to be an expert</a:t>
            </a:r>
          </a:p>
          <a:p>
            <a:pPr algn="l" marL="518158" indent="-259079" lvl="1">
              <a:lnSpc>
                <a:spcPts val="3359"/>
              </a:lnSpc>
              <a:spcBef>
                <a:spcPct val="0"/>
              </a:spcBef>
              <a:buFont typeface="Arial"/>
              <a:buChar char="•"/>
            </a:pPr>
            <a:r>
              <a:rPr lang="en-US" sz="2399" spc="88">
                <a:solidFill>
                  <a:srgbClr val="1D1D1B"/>
                </a:solidFill>
                <a:latin typeface="Mont"/>
                <a:ea typeface="Mont"/>
                <a:cs typeface="Mont"/>
                <a:sym typeface="Mont"/>
              </a:rPr>
              <a:t>AI is a tool—not a replacement—for your work</a:t>
            </a:r>
          </a:p>
        </p:txBody>
      </p:sp>
      <p:sp>
        <p:nvSpPr>
          <p:cNvPr name="Freeform 11" id="11"/>
          <p:cNvSpPr/>
          <p:nvPr/>
        </p:nvSpPr>
        <p:spPr>
          <a:xfrm flipH="false" flipV="false" rot="0">
            <a:off x="16245262" y="1808974"/>
            <a:ext cx="1266610" cy="1011705"/>
          </a:xfrm>
          <a:custGeom>
            <a:avLst/>
            <a:gdLst/>
            <a:ahLst/>
            <a:cxnLst/>
            <a:rect r="r" b="b" t="t" l="l"/>
            <a:pathLst>
              <a:path h="1011705" w="1266610">
                <a:moveTo>
                  <a:pt x="0" y="0"/>
                </a:moveTo>
                <a:lnTo>
                  <a:pt x="1266609" y="0"/>
                </a:lnTo>
                <a:lnTo>
                  <a:pt x="1266609" y="1011705"/>
                </a:lnTo>
                <a:lnTo>
                  <a:pt x="0" y="1011705"/>
                </a:lnTo>
                <a:lnTo>
                  <a:pt x="0" y="0"/>
                </a:lnTo>
                <a:close/>
              </a:path>
            </a:pathLst>
          </a:custGeom>
          <a:blipFill>
            <a:blip r:embed="rId7"/>
            <a:stretch>
              <a:fillRect l="0" t="0" r="0" b="0"/>
            </a:stretch>
          </a:blipFill>
        </p:spPr>
      </p:sp>
      <p:sp>
        <p:nvSpPr>
          <p:cNvPr name="TextBox 12" id="12"/>
          <p:cNvSpPr txBox="true"/>
          <p:nvPr/>
        </p:nvSpPr>
        <p:spPr>
          <a:xfrm rot="0">
            <a:off x="6626976" y="928542"/>
            <a:ext cx="2712418" cy="474837"/>
          </a:xfrm>
          <a:prstGeom prst="rect">
            <a:avLst/>
          </a:prstGeom>
        </p:spPr>
        <p:txBody>
          <a:bodyPr anchor="t" rtlCol="false" tIns="0" lIns="0" bIns="0" rIns="0">
            <a:spAutoFit/>
          </a:bodyPr>
          <a:lstStyle/>
          <a:p>
            <a:pPr algn="just">
              <a:lnSpc>
                <a:spcPts val="3227"/>
              </a:lnSpc>
              <a:spcBef>
                <a:spcPct val="0"/>
              </a:spcBef>
            </a:pPr>
            <a:r>
              <a:rPr lang="en-US" sz="2305" spc="-46">
                <a:solidFill>
                  <a:srgbClr val="1D1D1B"/>
                </a:solidFill>
                <a:latin typeface="Mont"/>
                <a:ea typeface="Mont"/>
                <a:cs typeface="Mont"/>
                <a:sym typeface="Mont"/>
              </a:rPr>
              <a:t>AL ASPE 2025</a:t>
            </a:r>
          </a:p>
        </p:txBody>
      </p:sp>
      <p:sp>
        <p:nvSpPr>
          <p:cNvPr name="TextBox 13" id="13"/>
          <p:cNvSpPr txBox="true"/>
          <p:nvPr/>
        </p:nvSpPr>
        <p:spPr>
          <a:xfrm rot="0">
            <a:off x="6155683" y="1695280"/>
            <a:ext cx="8997678" cy="1125399"/>
          </a:xfrm>
          <a:prstGeom prst="rect">
            <a:avLst/>
          </a:prstGeom>
        </p:spPr>
        <p:txBody>
          <a:bodyPr anchor="t" rtlCol="false" tIns="0" lIns="0" bIns="0" rIns="0">
            <a:spAutoFit/>
          </a:bodyPr>
          <a:lstStyle/>
          <a:p>
            <a:pPr algn="l">
              <a:lnSpc>
                <a:spcPts val="7195"/>
              </a:lnSpc>
            </a:pPr>
            <a:r>
              <a:rPr lang="en-US" sz="6098" b="true">
                <a:solidFill>
                  <a:srgbClr val="1D1D1B"/>
                </a:solidFill>
                <a:latin typeface="Mont Bold"/>
                <a:ea typeface="Mont Bold"/>
                <a:cs typeface="Mont Bold"/>
                <a:sym typeface="Mont Bold"/>
              </a:rPr>
              <a:t>What to Expect</a:t>
            </a:r>
          </a:p>
        </p:txBody>
      </p:sp>
      <p:sp>
        <p:nvSpPr>
          <p:cNvPr name="TextBox 14" id="14"/>
          <p:cNvSpPr txBox="true"/>
          <p:nvPr/>
        </p:nvSpPr>
        <p:spPr>
          <a:xfrm rot="0">
            <a:off x="6155683" y="3526398"/>
            <a:ext cx="6217537" cy="637386"/>
          </a:xfrm>
          <a:prstGeom prst="rect">
            <a:avLst/>
          </a:prstGeom>
        </p:spPr>
        <p:txBody>
          <a:bodyPr anchor="t" rtlCol="false" tIns="0" lIns="0" bIns="0" rIns="0">
            <a:spAutoFit/>
          </a:bodyPr>
          <a:lstStyle/>
          <a:p>
            <a:pPr algn="l">
              <a:lnSpc>
                <a:spcPts val="4058"/>
              </a:lnSpc>
            </a:pPr>
            <a:r>
              <a:rPr lang="en-US" sz="3439" b="true">
                <a:solidFill>
                  <a:srgbClr val="1D1D1B"/>
                </a:solidFill>
                <a:latin typeface="Mont Bold"/>
                <a:ea typeface="Mont Bold"/>
                <a:cs typeface="Mont Bold"/>
                <a:sym typeface="Mont Bold"/>
              </a:rPr>
              <a:t>Setting the Tone</a:t>
            </a:r>
          </a:p>
        </p:txBody>
      </p:sp>
      <p:sp>
        <p:nvSpPr>
          <p:cNvPr name="TextBox 15" id="15"/>
          <p:cNvSpPr txBox="true"/>
          <p:nvPr/>
        </p:nvSpPr>
        <p:spPr>
          <a:xfrm rot="0">
            <a:off x="7377372" y="6944529"/>
            <a:ext cx="7884507" cy="637386"/>
          </a:xfrm>
          <a:prstGeom prst="rect">
            <a:avLst/>
          </a:prstGeom>
        </p:spPr>
        <p:txBody>
          <a:bodyPr anchor="t" rtlCol="false" tIns="0" lIns="0" bIns="0" rIns="0">
            <a:spAutoFit/>
          </a:bodyPr>
          <a:lstStyle/>
          <a:p>
            <a:pPr algn="l">
              <a:lnSpc>
                <a:spcPts val="4058"/>
              </a:lnSpc>
            </a:pPr>
            <a:r>
              <a:rPr lang="en-US" sz="3439" b="true">
                <a:solidFill>
                  <a:srgbClr val="1D1D1B"/>
                </a:solidFill>
                <a:latin typeface="Mont Bold"/>
                <a:ea typeface="Mont Bold"/>
                <a:cs typeface="Mont Bold"/>
                <a:sym typeface="Mont Bold"/>
              </a:rPr>
              <a:t>What You’ll Be Doing</a:t>
            </a:r>
          </a:p>
        </p:txBody>
      </p:sp>
      <p:sp>
        <p:nvSpPr>
          <p:cNvPr name="TextBox 16" id="16"/>
          <p:cNvSpPr txBox="true"/>
          <p:nvPr/>
        </p:nvSpPr>
        <p:spPr>
          <a:xfrm rot="0">
            <a:off x="7377372" y="7629540"/>
            <a:ext cx="9361449" cy="1320165"/>
          </a:xfrm>
          <a:prstGeom prst="rect">
            <a:avLst/>
          </a:prstGeom>
        </p:spPr>
        <p:txBody>
          <a:bodyPr anchor="t" rtlCol="false" tIns="0" lIns="0" bIns="0" rIns="0">
            <a:spAutoFit/>
          </a:bodyPr>
          <a:lstStyle/>
          <a:p>
            <a:pPr algn="l" marL="518158" indent="-259079" lvl="1">
              <a:lnSpc>
                <a:spcPts val="3359"/>
              </a:lnSpc>
              <a:buFont typeface="Arial"/>
              <a:buChar char="•"/>
            </a:pPr>
            <a:r>
              <a:rPr lang="en-US" sz="2399" spc="88">
                <a:solidFill>
                  <a:srgbClr val="1D1D1B"/>
                </a:solidFill>
                <a:latin typeface="Mont"/>
                <a:ea typeface="Mont"/>
                <a:cs typeface="Mont"/>
                <a:sym typeface="Mont"/>
              </a:rPr>
              <a:t>Using simple AI prompts together</a:t>
            </a:r>
          </a:p>
          <a:p>
            <a:pPr algn="l" marL="518158" indent="-259079" lvl="1">
              <a:lnSpc>
                <a:spcPts val="3359"/>
              </a:lnSpc>
              <a:spcBef>
                <a:spcPct val="0"/>
              </a:spcBef>
              <a:buFont typeface="Arial"/>
              <a:buChar char="•"/>
            </a:pPr>
            <a:r>
              <a:rPr lang="en-US" sz="2399" spc="88">
                <a:solidFill>
                  <a:srgbClr val="1D1D1B"/>
                </a:solidFill>
                <a:latin typeface="Mont"/>
                <a:ea typeface="Mont"/>
                <a:cs typeface="Mont"/>
                <a:sym typeface="Mont"/>
              </a:rPr>
              <a:t>Mov</a:t>
            </a:r>
            <a:r>
              <a:rPr lang="en-US" sz="2399" spc="88">
                <a:solidFill>
                  <a:srgbClr val="1D1D1B"/>
                </a:solidFill>
                <a:latin typeface="Mont"/>
                <a:ea typeface="Mont"/>
                <a:cs typeface="Mont"/>
                <a:sym typeface="Mont"/>
              </a:rPr>
              <a:t>ing around during our “Prompt Lab” activity</a:t>
            </a:r>
          </a:p>
          <a:p>
            <a:pPr algn="l" marL="518158" indent="-259079" lvl="1">
              <a:lnSpc>
                <a:spcPts val="3359"/>
              </a:lnSpc>
              <a:spcBef>
                <a:spcPct val="0"/>
              </a:spcBef>
              <a:buFont typeface="Arial"/>
              <a:buChar char="•"/>
            </a:pPr>
            <a:r>
              <a:rPr lang="en-US" sz="2399" spc="88">
                <a:solidFill>
                  <a:srgbClr val="1D1D1B"/>
                </a:solidFill>
                <a:latin typeface="Mont"/>
                <a:ea typeface="Mont"/>
                <a:cs typeface="Mont"/>
                <a:sym typeface="Mont"/>
              </a:rPr>
              <a:t>Reflecting on what works for you and your clients</a:t>
            </a:r>
          </a:p>
        </p:txBody>
      </p:sp>
      <p:sp>
        <p:nvSpPr>
          <p:cNvPr name="Freeform 17" id="17"/>
          <p:cNvSpPr/>
          <p:nvPr/>
        </p:nvSpPr>
        <p:spPr>
          <a:xfrm flipH="false" flipV="false" rot="0">
            <a:off x="2511658" y="8414563"/>
            <a:ext cx="4340501" cy="1470202"/>
          </a:xfrm>
          <a:custGeom>
            <a:avLst/>
            <a:gdLst/>
            <a:ahLst/>
            <a:cxnLst/>
            <a:rect r="r" b="b" t="t" l="l"/>
            <a:pathLst>
              <a:path h="1470202" w="4340501">
                <a:moveTo>
                  <a:pt x="0" y="0"/>
                </a:moveTo>
                <a:lnTo>
                  <a:pt x="4340500" y="0"/>
                </a:lnTo>
                <a:lnTo>
                  <a:pt x="4340500" y="1470202"/>
                </a:lnTo>
                <a:lnTo>
                  <a:pt x="0" y="147020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9812668" y="1811668"/>
            <a:ext cx="10548389" cy="6402276"/>
          </a:xfrm>
          <a:custGeom>
            <a:avLst/>
            <a:gdLst/>
            <a:ahLst/>
            <a:cxnLst/>
            <a:rect r="r" b="b" t="t" l="l"/>
            <a:pathLst>
              <a:path h="6402276" w="10548389">
                <a:moveTo>
                  <a:pt x="0" y="0"/>
                </a:moveTo>
                <a:lnTo>
                  <a:pt x="10548388" y="0"/>
                </a:lnTo>
                <a:lnTo>
                  <a:pt x="10548388" y="6402276"/>
                </a:lnTo>
                <a:lnTo>
                  <a:pt x="0" y="6402276"/>
                </a:lnTo>
                <a:lnTo>
                  <a:pt x="0" y="0"/>
                </a:lnTo>
                <a:close/>
              </a:path>
            </a:pathLst>
          </a:custGeom>
          <a:blipFill>
            <a:blip r:embed="rId2"/>
            <a:stretch>
              <a:fillRect l="-22443" t="0" r="-77129" b="-84958"/>
            </a:stretch>
          </a:blipFill>
        </p:spPr>
      </p:sp>
      <p:grpSp>
        <p:nvGrpSpPr>
          <p:cNvPr name="Group 3" id="3"/>
          <p:cNvGrpSpPr/>
          <p:nvPr/>
        </p:nvGrpSpPr>
        <p:grpSpPr>
          <a:xfrm rot="0">
            <a:off x="-225148" y="0"/>
            <a:ext cx="18738296" cy="4584181"/>
            <a:chOff x="0" y="0"/>
            <a:chExt cx="11287634" cy="2761433"/>
          </a:xfrm>
        </p:grpSpPr>
        <p:sp>
          <p:nvSpPr>
            <p:cNvPr name="Freeform 4" id="4"/>
            <p:cNvSpPr/>
            <p:nvPr/>
          </p:nvSpPr>
          <p:spPr>
            <a:xfrm flipH="false" flipV="false" rot="0">
              <a:off x="-254508" y="-157988"/>
              <a:ext cx="11594466" cy="2919421"/>
            </a:xfrm>
            <a:custGeom>
              <a:avLst/>
              <a:gdLst/>
              <a:ahLst/>
              <a:cxnLst/>
              <a:rect r="r" b="b" t="t" l="l"/>
              <a:pathLst>
                <a:path h="2919421" w="11594466">
                  <a:moveTo>
                    <a:pt x="11516149" y="2408147"/>
                  </a:moveTo>
                  <a:cubicBezTo>
                    <a:pt x="11339617" y="2393386"/>
                    <a:pt x="11257340" y="2444904"/>
                    <a:pt x="10959882" y="2448522"/>
                  </a:cubicBezTo>
                  <a:cubicBezTo>
                    <a:pt x="10817255" y="2377612"/>
                    <a:pt x="10878057" y="2441286"/>
                    <a:pt x="10548049" y="2420158"/>
                  </a:cubicBezTo>
                  <a:cubicBezTo>
                    <a:pt x="10526350" y="2440129"/>
                    <a:pt x="10520699" y="2416251"/>
                    <a:pt x="10520474" y="2410607"/>
                  </a:cubicBezTo>
                  <a:cubicBezTo>
                    <a:pt x="10507590" y="2402792"/>
                    <a:pt x="10463513" y="2433038"/>
                    <a:pt x="10508946" y="2418566"/>
                  </a:cubicBezTo>
                  <a:cubicBezTo>
                    <a:pt x="10578564" y="2471387"/>
                    <a:pt x="10186171" y="2376310"/>
                    <a:pt x="10042188" y="2398306"/>
                  </a:cubicBezTo>
                  <a:cubicBezTo>
                    <a:pt x="9768009" y="2407568"/>
                    <a:pt x="9465126" y="2419579"/>
                    <a:pt x="9250168" y="2498014"/>
                  </a:cubicBezTo>
                  <a:cubicBezTo>
                    <a:pt x="9188236" y="2483832"/>
                    <a:pt x="9250846" y="2497001"/>
                    <a:pt x="9067534" y="2526812"/>
                  </a:cubicBezTo>
                  <a:cubicBezTo>
                    <a:pt x="9020067" y="2553439"/>
                    <a:pt x="8935756" y="2503368"/>
                    <a:pt x="8859810" y="2563136"/>
                  </a:cubicBezTo>
                  <a:cubicBezTo>
                    <a:pt x="8890098" y="2627967"/>
                    <a:pt x="8688702" y="2594539"/>
                    <a:pt x="8528670" y="2721163"/>
                  </a:cubicBezTo>
                  <a:cubicBezTo>
                    <a:pt x="8475101" y="2696562"/>
                    <a:pt x="8343551" y="2790192"/>
                    <a:pt x="7794290" y="2782377"/>
                  </a:cubicBezTo>
                  <a:cubicBezTo>
                    <a:pt x="7740042" y="2843736"/>
                    <a:pt x="7786153" y="2745909"/>
                    <a:pt x="7736651" y="2761394"/>
                  </a:cubicBezTo>
                  <a:cubicBezTo>
                    <a:pt x="7597867" y="2770076"/>
                    <a:pt x="7520564" y="2825502"/>
                    <a:pt x="7445295" y="2798874"/>
                  </a:cubicBezTo>
                  <a:cubicBezTo>
                    <a:pt x="7313970" y="2814504"/>
                    <a:pt x="7102855" y="2732017"/>
                    <a:pt x="6955934" y="2733174"/>
                  </a:cubicBezTo>
                  <a:cubicBezTo>
                    <a:pt x="6736908" y="2682814"/>
                    <a:pt x="6608747" y="2787876"/>
                    <a:pt x="6333213" y="2828252"/>
                  </a:cubicBezTo>
                  <a:cubicBezTo>
                    <a:pt x="5719533" y="2760815"/>
                    <a:pt x="5632285" y="2867903"/>
                    <a:pt x="4908753" y="2919421"/>
                  </a:cubicBezTo>
                  <a:cubicBezTo>
                    <a:pt x="4679782" y="2913199"/>
                    <a:pt x="4501668" y="2804229"/>
                    <a:pt x="4224777" y="2793954"/>
                  </a:cubicBezTo>
                  <a:cubicBezTo>
                    <a:pt x="4189064" y="2763275"/>
                    <a:pt x="4049828" y="2818990"/>
                    <a:pt x="4002813" y="2784693"/>
                  </a:cubicBezTo>
                  <a:cubicBezTo>
                    <a:pt x="3968456" y="2735345"/>
                    <a:pt x="3923927" y="2774563"/>
                    <a:pt x="3913530" y="2770221"/>
                  </a:cubicBezTo>
                  <a:cubicBezTo>
                    <a:pt x="3856795" y="2736358"/>
                    <a:pt x="3826959" y="2755026"/>
                    <a:pt x="3729991" y="2734187"/>
                  </a:cubicBezTo>
                  <a:cubicBezTo>
                    <a:pt x="3553685" y="2708428"/>
                    <a:pt x="3438861" y="2710888"/>
                    <a:pt x="3327426" y="2622179"/>
                  </a:cubicBezTo>
                  <a:cubicBezTo>
                    <a:pt x="3274761" y="2638242"/>
                    <a:pt x="3027707" y="2612049"/>
                    <a:pt x="2936164" y="2558504"/>
                  </a:cubicBezTo>
                  <a:cubicBezTo>
                    <a:pt x="2919663" y="2534771"/>
                    <a:pt x="2843038" y="2610602"/>
                    <a:pt x="2858860" y="2545046"/>
                  </a:cubicBezTo>
                  <a:cubicBezTo>
                    <a:pt x="2804612" y="2546059"/>
                    <a:pt x="2780427" y="2558504"/>
                    <a:pt x="2765282" y="2525365"/>
                  </a:cubicBezTo>
                  <a:cubicBezTo>
                    <a:pt x="2724597" y="2512341"/>
                    <a:pt x="2671705" y="2502500"/>
                    <a:pt x="2631019" y="2528838"/>
                  </a:cubicBezTo>
                  <a:cubicBezTo>
                    <a:pt x="2589429" y="2533035"/>
                    <a:pt x="2638026" y="2479925"/>
                    <a:pt x="2553716" y="2514222"/>
                  </a:cubicBezTo>
                  <a:cubicBezTo>
                    <a:pt x="2457426" y="2400477"/>
                    <a:pt x="2277277" y="2488173"/>
                    <a:pt x="2127643" y="2420882"/>
                  </a:cubicBezTo>
                  <a:cubicBezTo>
                    <a:pt x="1870418" y="2422763"/>
                    <a:pt x="1488874" y="2452863"/>
                    <a:pt x="1195709" y="2475728"/>
                  </a:cubicBezTo>
                  <a:cubicBezTo>
                    <a:pt x="1009458" y="2396859"/>
                    <a:pt x="683293" y="2354458"/>
                    <a:pt x="437821" y="2382387"/>
                  </a:cubicBezTo>
                  <a:cubicBezTo>
                    <a:pt x="202184" y="2280075"/>
                    <a:pt x="289091" y="2747646"/>
                    <a:pt x="255638" y="264353"/>
                  </a:cubicBezTo>
                  <a:cubicBezTo>
                    <a:pt x="367751" y="135382"/>
                    <a:pt x="0" y="167684"/>
                    <a:pt x="1710161" y="163342"/>
                  </a:cubicBezTo>
                  <a:cubicBezTo>
                    <a:pt x="4282415" y="157226"/>
                    <a:pt x="7111896" y="175354"/>
                    <a:pt x="9893910" y="157988"/>
                  </a:cubicBezTo>
                  <a:cubicBezTo>
                    <a:pt x="10411977" y="167250"/>
                    <a:pt x="10871051" y="164934"/>
                    <a:pt x="11352048" y="159146"/>
                  </a:cubicBezTo>
                  <a:cubicBezTo>
                    <a:pt x="11594466" y="195324"/>
                    <a:pt x="11477949" y="0"/>
                    <a:pt x="11541916" y="1197614"/>
                  </a:cubicBezTo>
                  <a:cubicBezTo>
                    <a:pt x="11500553" y="1611206"/>
                    <a:pt x="11543412" y="2032324"/>
                    <a:pt x="11516149" y="2408147"/>
                  </a:cubicBezTo>
                  <a:close/>
                </a:path>
              </a:pathLst>
            </a:custGeom>
            <a:blipFill>
              <a:blip r:embed="rId3"/>
              <a:stretch>
                <a:fillRect l="469" t="-68346" r="461" b="-73757"/>
              </a:stretch>
            </a:blipFill>
          </p:spPr>
        </p:sp>
      </p:grpSp>
      <p:sp>
        <p:nvSpPr>
          <p:cNvPr name="Freeform 5" id="5"/>
          <p:cNvSpPr/>
          <p:nvPr/>
        </p:nvSpPr>
        <p:spPr>
          <a:xfrm flipH="false" flipV="false" rot="0">
            <a:off x="828458" y="3050313"/>
            <a:ext cx="4057650" cy="1374396"/>
          </a:xfrm>
          <a:custGeom>
            <a:avLst/>
            <a:gdLst/>
            <a:ahLst/>
            <a:cxnLst/>
            <a:rect r="r" b="b" t="t" l="l"/>
            <a:pathLst>
              <a:path h="1374396" w="4057650">
                <a:moveTo>
                  <a:pt x="0" y="0"/>
                </a:moveTo>
                <a:lnTo>
                  <a:pt x="4057650" y="0"/>
                </a:lnTo>
                <a:lnTo>
                  <a:pt x="4057650" y="1374396"/>
                </a:lnTo>
                <a:lnTo>
                  <a:pt x="0" y="13743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813515" y="3050313"/>
            <a:ext cx="1266574" cy="1011705"/>
          </a:xfrm>
          <a:custGeom>
            <a:avLst/>
            <a:gdLst/>
            <a:ahLst/>
            <a:cxnLst/>
            <a:rect r="r" b="b" t="t" l="l"/>
            <a:pathLst>
              <a:path h="1011705" w="1266574">
                <a:moveTo>
                  <a:pt x="0" y="0"/>
                </a:moveTo>
                <a:lnTo>
                  <a:pt x="1266574" y="0"/>
                </a:lnTo>
                <a:lnTo>
                  <a:pt x="1266574" y="1011705"/>
                </a:lnTo>
                <a:lnTo>
                  <a:pt x="0" y="1011705"/>
                </a:lnTo>
                <a:lnTo>
                  <a:pt x="0" y="0"/>
                </a:lnTo>
                <a:close/>
              </a:path>
            </a:pathLst>
          </a:custGeom>
          <a:blipFill>
            <a:blip r:embed="rId6"/>
            <a:stretch>
              <a:fillRect l="0" t="0" r="0" b="0"/>
            </a:stretch>
          </a:blipFill>
        </p:spPr>
      </p:sp>
      <p:sp>
        <p:nvSpPr>
          <p:cNvPr name="Freeform 7" id="7"/>
          <p:cNvSpPr/>
          <p:nvPr/>
        </p:nvSpPr>
        <p:spPr>
          <a:xfrm flipH="false" flipV="false" rot="0">
            <a:off x="1028700" y="8859286"/>
            <a:ext cx="1060502" cy="399014"/>
          </a:xfrm>
          <a:custGeom>
            <a:avLst/>
            <a:gdLst/>
            <a:ahLst/>
            <a:cxnLst/>
            <a:rect r="r" b="b" t="t" l="l"/>
            <a:pathLst>
              <a:path h="399014" w="1060502">
                <a:moveTo>
                  <a:pt x="0" y="0"/>
                </a:moveTo>
                <a:lnTo>
                  <a:pt x="1060502" y="0"/>
                </a:lnTo>
                <a:lnTo>
                  <a:pt x="1060502" y="399014"/>
                </a:lnTo>
                <a:lnTo>
                  <a:pt x="0" y="3990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028700" y="4812781"/>
            <a:ext cx="14324103" cy="1125399"/>
          </a:xfrm>
          <a:prstGeom prst="rect">
            <a:avLst/>
          </a:prstGeom>
        </p:spPr>
        <p:txBody>
          <a:bodyPr anchor="t" rtlCol="false" tIns="0" lIns="0" bIns="0" rIns="0">
            <a:spAutoFit/>
          </a:bodyPr>
          <a:lstStyle/>
          <a:p>
            <a:pPr algn="l">
              <a:lnSpc>
                <a:spcPts val="7195"/>
              </a:lnSpc>
            </a:pPr>
            <a:r>
              <a:rPr lang="en-US" sz="6098" b="true">
                <a:solidFill>
                  <a:srgbClr val="1D1D1B"/>
                </a:solidFill>
                <a:latin typeface="Mont Bold"/>
                <a:ea typeface="Mont Bold"/>
                <a:cs typeface="Mont Bold"/>
                <a:sym typeface="Mont Bold"/>
              </a:rPr>
              <a:t>What Is Artificial Intelligence (AI)?</a:t>
            </a:r>
          </a:p>
        </p:txBody>
      </p:sp>
      <p:sp>
        <p:nvSpPr>
          <p:cNvPr name="TextBox 9" id="9"/>
          <p:cNvSpPr txBox="true"/>
          <p:nvPr/>
        </p:nvSpPr>
        <p:spPr>
          <a:xfrm rot="0">
            <a:off x="10041205" y="6147808"/>
            <a:ext cx="4427749" cy="637388"/>
          </a:xfrm>
          <a:prstGeom prst="rect">
            <a:avLst/>
          </a:prstGeom>
        </p:spPr>
        <p:txBody>
          <a:bodyPr anchor="t" rtlCol="false" tIns="0" lIns="0" bIns="0" rIns="0">
            <a:spAutoFit/>
          </a:bodyPr>
          <a:lstStyle/>
          <a:p>
            <a:pPr algn="l">
              <a:lnSpc>
                <a:spcPts val="4059"/>
              </a:lnSpc>
            </a:pPr>
            <a:r>
              <a:rPr lang="en-US" sz="3440" b="true">
                <a:solidFill>
                  <a:srgbClr val="1D1D1B"/>
                </a:solidFill>
                <a:latin typeface="Mont Bold"/>
                <a:ea typeface="Mont Bold"/>
                <a:cs typeface="Mont Bold"/>
                <a:sym typeface="Mont Bold"/>
              </a:rPr>
              <a:t>Key Considerations:</a:t>
            </a:r>
          </a:p>
        </p:txBody>
      </p:sp>
      <p:sp>
        <p:nvSpPr>
          <p:cNvPr name="TextBox 10" id="10"/>
          <p:cNvSpPr txBox="true"/>
          <p:nvPr/>
        </p:nvSpPr>
        <p:spPr>
          <a:xfrm rot="0">
            <a:off x="1028700" y="6243033"/>
            <a:ext cx="8255469" cy="1739265"/>
          </a:xfrm>
          <a:prstGeom prst="rect">
            <a:avLst/>
          </a:prstGeom>
        </p:spPr>
        <p:txBody>
          <a:bodyPr anchor="t" rtlCol="false" tIns="0" lIns="0" bIns="0" rIns="0">
            <a:spAutoFit/>
          </a:bodyPr>
          <a:lstStyle/>
          <a:p>
            <a:pPr algn="l">
              <a:lnSpc>
                <a:spcPts val="3359"/>
              </a:lnSpc>
              <a:spcBef>
                <a:spcPct val="0"/>
              </a:spcBef>
            </a:pPr>
            <a:r>
              <a:rPr lang="en-US" sz="2399" spc="88">
                <a:solidFill>
                  <a:srgbClr val="1D1D1B"/>
                </a:solidFill>
                <a:latin typeface="Mont"/>
                <a:ea typeface="Mont"/>
                <a:cs typeface="Mont"/>
                <a:sym typeface="Mont"/>
              </a:rPr>
              <a:t>Artificial intell</a:t>
            </a:r>
            <a:r>
              <a:rPr lang="en-US" sz="2399" spc="88">
                <a:solidFill>
                  <a:srgbClr val="1D1D1B"/>
                </a:solidFill>
                <a:latin typeface="Mont"/>
                <a:ea typeface="Mont"/>
                <a:cs typeface="Mont"/>
                <a:sym typeface="Mont"/>
              </a:rPr>
              <a:t>igence uses algorithms to generate text, images, and ideas based on patterns in data. It doesn’t “think” like a human—it predicts and assembles based on your prompts.</a:t>
            </a:r>
          </a:p>
        </p:txBody>
      </p:sp>
      <p:sp>
        <p:nvSpPr>
          <p:cNvPr name="TextBox 11" id="11"/>
          <p:cNvSpPr txBox="true"/>
          <p:nvPr/>
        </p:nvSpPr>
        <p:spPr>
          <a:xfrm rot="0">
            <a:off x="9901036" y="7016587"/>
            <a:ext cx="6734175" cy="1825625"/>
          </a:xfrm>
          <a:prstGeom prst="rect">
            <a:avLst/>
          </a:prstGeom>
        </p:spPr>
        <p:txBody>
          <a:bodyPr anchor="t" rtlCol="false" tIns="0" lIns="0" bIns="0" rIns="0">
            <a:spAutoFit/>
          </a:bodyPr>
          <a:lstStyle/>
          <a:p>
            <a:pPr algn="l" marL="431801" indent="-215900" lvl="1">
              <a:lnSpc>
                <a:spcPts val="2800"/>
              </a:lnSpc>
              <a:spcBef>
                <a:spcPct val="0"/>
              </a:spcBef>
              <a:buFont typeface="Arial"/>
              <a:buChar char="•"/>
            </a:pPr>
            <a:r>
              <a:rPr lang="en-US" sz="2000" spc="74">
                <a:solidFill>
                  <a:srgbClr val="1D1D1B"/>
                </a:solidFill>
                <a:latin typeface="Mont"/>
                <a:ea typeface="Mont"/>
                <a:cs typeface="Mont"/>
                <a:sym typeface="Mont"/>
              </a:rPr>
              <a:t>Mimics human-like responses without real under</a:t>
            </a:r>
            <a:r>
              <a:rPr lang="en-US" sz="2000" spc="74">
                <a:solidFill>
                  <a:srgbClr val="1D1D1B"/>
                </a:solidFill>
                <a:latin typeface="Mont"/>
                <a:ea typeface="Mont"/>
                <a:cs typeface="Mont"/>
                <a:sym typeface="Mont"/>
              </a:rPr>
              <a:t>standing</a:t>
            </a:r>
          </a:p>
          <a:p>
            <a:pPr algn="l" marL="431801" indent="-215900" lvl="1">
              <a:lnSpc>
                <a:spcPts val="2800"/>
              </a:lnSpc>
              <a:spcBef>
                <a:spcPct val="0"/>
              </a:spcBef>
              <a:buFont typeface="Arial"/>
              <a:buChar char="•"/>
            </a:pPr>
            <a:r>
              <a:rPr lang="en-US" sz="2000" spc="74">
                <a:solidFill>
                  <a:srgbClr val="1D1D1B"/>
                </a:solidFill>
                <a:latin typeface="Mont"/>
                <a:ea typeface="Mont"/>
                <a:cs typeface="Mont"/>
                <a:sym typeface="Mont"/>
              </a:rPr>
              <a:t>W</a:t>
            </a:r>
            <a:r>
              <a:rPr lang="en-US" sz="2000" spc="74">
                <a:solidFill>
                  <a:srgbClr val="1D1D1B"/>
                </a:solidFill>
                <a:latin typeface="Mont"/>
                <a:ea typeface="Mont"/>
                <a:cs typeface="Mont"/>
                <a:sym typeface="Mont"/>
              </a:rPr>
              <a:t>orks best with clear, specific instructions</a:t>
            </a:r>
          </a:p>
          <a:p>
            <a:pPr algn="l" marL="431801" indent="-215900" lvl="1">
              <a:lnSpc>
                <a:spcPts val="2800"/>
              </a:lnSpc>
              <a:spcBef>
                <a:spcPct val="0"/>
              </a:spcBef>
              <a:buFont typeface="Arial"/>
              <a:buChar char="•"/>
            </a:pPr>
            <a:r>
              <a:rPr lang="en-US" sz="2000" spc="74">
                <a:solidFill>
                  <a:srgbClr val="1D1D1B"/>
                </a:solidFill>
                <a:latin typeface="Mont"/>
                <a:ea typeface="Mont"/>
                <a:cs typeface="Mont"/>
                <a:sym typeface="Mont"/>
              </a:rPr>
              <a:t>Can</a:t>
            </a:r>
            <a:r>
              <a:rPr lang="en-US" sz="2000" spc="74">
                <a:solidFill>
                  <a:srgbClr val="1D1D1B"/>
                </a:solidFill>
                <a:latin typeface="Mont"/>
                <a:ea typeface="Mont"/>
                <a:cs typeface="Mont"/>
                <a:sym typeface="Mont"/>
              </a:rPr>
              <a:t> simplify, organize, or brainstorm—but needs human guidance</a:t>
            </a:r>
          </a:p>
        </p:txBody>
      </p:sp>
      <p:sp>
        <p:nvSpPr>
          <p:cNvPr name="Freeform 12" id="12"/>
          <p:cNvSpPr/>
          <p:nvPr/>
        </p:nvSpPr>
        <p:spPr>
          <a:xfrm flipH="false" flipV="false" rot="0">
            <a:off x="16884621" y="8883621"/>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3" id="13"/>
          <p:cNvSpPr txBox="true"/>
          <p:nvPr/>
        </p:nvSpPr>
        <p:spPr>
          <a:xfrm rot="0">
            <a:off x="14101986" y="8759796"/>
            <a:ext cx="2712418" cy="474837"/>
          </a:xfrm>
          <a:prstGeom prst="rect">
            <a:avLst/>
          </a:prstGeom>
        </p:spPr>
        <p:txBody>
          <a:bodyPr anchor="t" rtlCol="false" tIns="0" lIns="0" bIns="0" rIns="0">
            <a:spAutoFit/>
          </a:bodyPr>
          <a:lstStyle/>
          <a:p>
            <a:pPr algn="r">
              <a:lnSpc>
                <a:spcPts val="3227"/>
              </a:lnSpc>
              <a:spcBef>
                <a:spcPct val="0"/>
              </a:spcBef>
            </a:pPr>
            <a:r>
              <a:rPr lang="en-US" sz="2305" spc="-46">
                <a:solidFill>
                  <a:srgbClr val="1D1D1B"/>
                </a:solidFill>
                <a:latin typeface="Mont"/>
                <a:ea typeface="Mont"/>
                <a:cs typeface="Mont"/>
                <a:sym typeface="Mont"/>
              </a:rPr>
              <a:t>AL ASPE 2025</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5896648"/>
            <a:ext cx="18427336" cy="4873077"/>
          </a:xfrm>
          <a:custGeom>
            <a:avLst/>
            <a:gdLst/>
            <a:ahLst/>
            <a:cxnLst/>
            <a:rect r="r" b="b" t="t" l="l"/>
            <a:pathLst>
              <a:path h="4873077" w="18427336">
                <a:moveTo>
                  <a:pt x="0" y="0"/>
                </a:moveTo>
                <a:lnTo>
                  <a:pt x="18427336" y="0"/>
                </a:lnTo>
                <a:lnTo>
                  <a:pt x="18427336" y="4873077"/>
                </a:lnTo>
                <a:lnTo>
                  <a:pt x="0" y="4873077"/>
                </a:lnTo>
                <a:lnTo>
                  <a:pt x="0" y="0"/>
                </a:lnTo>
                <a:close/>
              </a:path>
            </a:pathLst>
          </a:custGeom>
          <a:blipFill>
            <a:blip r:embed="rId4"/>
            <a:stretch>
              <a:fillRect l="-3027" t="0" r="-11213" b="-143000"/>
            </a:stretch>
          </a:blipFill>
        </p:spPr>
      </p:sp>
      <p:sp>
        <p:nvSpPr>
          <p:cNvPr name="Freeform 4" id="4"/>
          <p:cNvSpPr/>
          <p:nvPr/>
        </p:nvSpPr>
        <p:spPr>
          <a:xfrm flipH="false" flipV="false" rot="0">
            <a:off x="6264110" y="0"/>
            <a:ext cx="4055890" cy="4050820"/>
          </a:xfrm>
          <a:custGeom>
            <a:avLst/>
            <a:gdLst/>
            <a:ahLst/>
            <a:cxnLst/>
            <a:rect r="r" b="b" t="t" l="l"/>
            <a:pathLst>
              <a:path h="4050820" w="4055890">
                <a:moveTo>
                  <a:pt x="0" y="0"/>
                </a:moveTo>
                <a:lnTo>
                  <a:pt x="4055890" y="0"/>
                </a:lnTo>
                <a:lnTo>
                  <a:pt x="4055890" y="4050820"/>
                </a:lnTo>
                <a:lnTo>
                  <a:pt x="0" y="40508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8843690" y="-407494"/>
            <a:ext cx="10652748" cy="5246370"/>
            <a:chOff x="0" y="0"/>
            <a:chExt cx="10054224" cy="4951603"/>
          </a:xfrm>
        </p:grpSpPr>
        <p:sp>
          <p:nvSpPr>
            <p:cNvPr name="Freeform 6" id="6"/>
            <p:cNvSpPr/>
            <p:nvPr/>
          </p:nvSpPr>
          <p:spPr>
            <a:xfrm flipH="false" flipV="false" rot="0">
              <a:off x="0" y="0"/>
              <a:ext cx="10054023" cy="4979162"/>
            </a:xfrm>
            <a:custGeom>
              <a:avLst/>
              <a:gdLst/>
              <a:ahLst/>
              <a:cxnLst/>
              <a:rect r="r" b="b" t="t" l="l"/>
              <a:pathLst>
                <a:path h="4979162" w="10054023">
                  <a:moveTo>
                    <a:pt x="462494" y="0"/>
                  </a:moveTo>
                  <a:cubicBezTo>
                    <a:pt x="208122" y="0"/>
                    <a:pt x="0" y="131445"/>
                    <a:pt x="0" y="292100"/>
                  </a:cubicBezTo>
                  <a:lnTo>
                    <a:pt x="0" y="3332480"/>
                  </a:lnTo>
                  <a:cubicBezTo>
                    <a:pt x="0" y="3493135"/>
                    <a:pt x="203296" y="3652520"/>
                    <a:pt x="451837" y="3686683"/>
                  </a:cubicBezTo>
                  <a:lnTo>
                    <a:pt x="9602186" y="4944999"/>
                  </a:lnTo>
                  <a:cubicBezTo>
                    <a:pt x="9850726" y="4979162"/>
                    <a:pt x="10054023" y="4875657"/>
                    <a:pt x="10054023" y="4715002"/>
                  </a:cubicBezTo>
                  <a:lnTo>
                    <a:pt x="10054023" y="292100"/>
                  </a:lnTo>
                  <a:cubicBezTo>
                    <a:pt x="10054023" y="131445"/>
                    <a:pt x="9845900" y="0"/>
                    <a:pt x="9591528" y="0"/>
                  </a:cubicBezTo>
                  <a:lnTo>
                    <a:pt x="462494" y="0"/>
                  </a:lnTo>
                  <a:close/>
                </a:path>
              </a:pathLst>
            </a:custGeom>
            <a:blipFill>
              <a:blip r:embed="rId7"/>
              <a:stretch>
                <a:fillRect l="0" t="-17640" r="0" b="-17640"/>
              </a:stretch>
            </a:blipFill>
          </p:spPr>
        </p:sp>
      </p:grpSp>
      <p:grpSp>
        <p:nvGrpSpPr>
          <p:cNvPr name="Group 7" id="7"/>
          <p:cNvGrpSpPr/>
          <p:nvPr/>
        </p:nvGrpSpPr>
        <p:grpSpPr>
          <a:xfrm rot="0">
            <a:off x="1025714" y="5419468"/>
            <a:ext cx="3538396" cy="1612279"/>
            <a:chOff x="0" y="0"/>
            <a:chExt cx="891908" cy="406400"/>
          </a:xfrm>
        </p:grpSpPr>
        <p:sp>
          <p:nvSpPr>
            <p:cNvPr name="Freeform 8" id="8"/>
            <p:cNvSpPr/>
            <p:nvPr/>
          </p:nvSpPr>
          <p:spPr>
            <a:xfrm flipH="false" flipV="false" rot="0">
              <a:off x="0" y="0"/>
              <a:ext cx="891908" cy="406400"/>
            </a:xfrm>
            <a:custGeom>
              <a:avLst/>
              <a:gdLst/>
              <a:ahLst/>
              <a:cxnLst/>
              <a:rect r="r" b="b" t="t" l="l"/>
              <a:pathLst>
                <a:path h="406400" w="891908">
                  <a:moveTo>
                    <a:pt x="688708" y="0"/>
                  </a:moveTo>
                  <a:cubicBezTo>
                    <a:pt x="800932" y="0"/>
                    <a:pt x="891908" y="90976"/>
                    <a:pt x="891908" y="203200"/>
                  </a:cubicBezTo>
                  <a:cubicBezTo>
                    <a:pt x="891908" y="315424"/>
                    <a:pt x="800932" y="406400"/>
                    <a:pt x="688708"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9" id="9"/>
            <p:cNvSpPr txBox="true"/>
            <p:nvPr/>
          </p:nvSpPr>
          <p:spPr>
            <a:xfrm>
              <a:off x="0" y="-123825"/>
              <a:ext cx="891908" cy="530225"/>
            </a:xfrm>
            <a:prstGeom prst="rect">
              <a:avLst/>
            </a:prstGeom>
          </p:spPr>
          <p:txBody>
            <a:bodyPr anchor="ctr" rtlCol="false" tIns="50800" lIns="50800" bIns="50800" rIns="50800"/>
            <a:lstStyle/>
            <a:p>
              <a:pPr algn="ctr">
                <a:lnSpc>
                  <a:spcPts val="3227"/>
                </a:lnSpc>
              </a:pPr>
            </a:p>
          </p:txBody>
        </p:sp>
      </p:grpSp>
      <p:grpSp>
        <p:nvGrpSpPr>
          <p:cNvPr name="Group 10" id="10"/>
          <p:cNvGrpSpPr/>
          <p:nvPr/>
        </p:nvGrpSpPr>
        <p:grpSpPr>
          <a:xfrm rot="0">
            <a:off x="1028700" y="7646021"/>
            <a:ext cx="3538396" cy="1612279"/>
            <a:chOff x="0" y="0"/>
            <a:chExt cx="891908" cy="406400"/>
          </a:xfrm>
        </p:grpSpPr>
        <p:sp>
          <p:nvSpPr>
            <p:cNvPr name="Freeform 11" id="11"/>
            <p:cNvSpPr/>
            <p:nvPr/>
          </p:nvSpPr>
          <p:spPr>
            <a:xfrm flipH="false" flipV="false" rot="0">
              <a:off x="0" y="0"/>
              <a:ext cx="891908" cy="406400"/>
            </a:xfrm>
            <a:custGeom>
              <a:avLst/>
              <a:gdLst/>
              <a:ahLst/>
              <a:cxnLst/>
              <a:rect r="r" b="b" t="t" l="l"/>
              <a:pathLst>
                <a:path h="406400" w="891908">
                  <a:moveTo>
                    <a:pt x="688708" y="0"/>
                  </a:moveTo>
                  <a:cubicBezTo>
                    <a:pt x="800932" y="0"/>
                    <a:pt x="891908" y="90976"/>
                    <a:pt x="891908" y="203200"/>
                  </a:cubicBezTo>
                  <a:cubicBezTo>
                    <a:pt x="891908" y="315424"/>
                    <a:pt x="800932" y="406400"/>
                    <a:pt x="688708"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2" id="12"/>
            <p:cNvSpPr txBox="true"/>
            <p:nvPr/>
          </p:nvSpPr>
          <p:spPr>
            <a:xfrm>
              <a:off x="0" y="-123825"/>
              <a:ext cx="891908" cy="530225"/>
            </a:xfrm>
            <a:prstGeom prst="rect">
              <a:avLst/>
            </a:prstGeom>
          </p:spPr>
          <p:txBody>
            <a:bodyPr anchor="ctr" rtlCol="false" tIns="50800" lIns="50800" bIns="50800" rIns="50800"/>
            <a:lstStyle/>
            <a:p>
              <a:pPr algn="ctr">
                <a:lnSpc>
                  <a:spcPts val="3227"/>
                </a:lnSpc>
              </a:pPr>
            </a:p>
          </p:txBody>
        </p:sp>
      </p:grpSp>
      <p:grpSp>
        <p:nvGrpSpPr>
          <p:cNvPr name="Group 13" id="13"/>
          <p:cNvGrpSpPr/>
          <p:nvPr/>
        </p:nvGrpSpPr>
        <p:grpSpPr>
          <a:xfrm rot="0">
            <a:off x="5162782" y="5419468"/>
            <a:ext cx="3538396" cy="1612279"/>
            <a:chOff x="0" y="0"/>
            <a:chExt cx="891908" cy="406400"/>
          </a:xfrm>
        </p:grpSpPr>
        <p:sp>
          <p:nvSpPr>
            <p:cNvPr name="Freeform 14" id="14"/>
            <p:cNvSpPr/>
            <p:nvPr/>
          </p:nvSpPr>
          <p:spPr>
            <a:xfrm flipH="false" flipV="false" rot="0">
              <a:off x="0" y="0"/>
              <a:ext cx="891908" cy="406400"/>
            </a:xfrm>
            <a:custGeom>
              <a:avLst/>
              <a:gdLst/>
              <a:ahLst/>
              <a:cxnLst/>
              <a:rect r="r" b="b" t="t" l="l"/>
              <a:pathLst>
                <a:path h="406400" w="891908">
                  <a:moveTo>
                    <a:pt x="688708" y="0"/>
                  </a:moveTo>
                  <a:cubicBezTo>
                    <a:pt x="800932" y="0"/>
                    <a:pt x="891908" y="90976"/>
                    <a:pt x="891908" y="203200"/>
                  </a:cubicBezTo>
                  <a:cubicBezTo>
                    <a:pt x="891908" y="315424"/>
                    <a:pt x="800932" y="406400"/>
                    <a:pt x="688708"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5" id="15"/>
            <p:cNvSpPr txBox="true"/>
            <p:nvPr/>
          </p:nvSpPr>
          <p:spPr>
            <a:xfrm>
              <a:off x="0" y="-123825"/>
              <a:ext cx="891908" cy="530225"/>
            </a:xfrm>
            <a:prstGeom prst="rect">
              <a:avLst/>
            </a:prstGeom>
          </p:spPr>
          <p:txBody>
            <a:bodyPr anchor="ctr" rtlCol="false" tIns="50800" lIns="50800" bIns="50800" rIns="50800"/>
            <a:lstStyle/>
            <a:p>
              <a:pPr algn="ctr">
                <a:lnSpc>
                  <a:spcPts val="3227"/>
                </a:lnSpc>
              </a:pPr>
            </a:p>
          </p:txBody>
        </p:sp>
      </p:grpSp>
      <p:grpSp>
        <p:nvGrpSpPr>
          <p:cNvPr name="Group 16" id="16"/>
          <p:cNvGrpSpPr/>
          <p:nvPr/>
        </p:nvGrpSpPr>
        <p:grpSpPr>
          <a:xfrm rot="0">
            <a:off x="5162782" y="7527047"/>
            <a:ext cx="3538396" cy="1612279"/>
            <a:chOff x="0" y="0"/>
            <a:chExt cx="891908" cy="406400"/>
          </a:xfrm>
        </p:grpSpPr>
        <p:sp>
          <p:nvSpPr>
            <p:cNvPr name="Freeform 17" id="17"/>
            <p:cNvSpPr/>
            <p:nvPr/>
          </p:nvSpPr>
          <p:spPr>
            <a:xfrm flipH="false" flipV="false" rot="0">
              <a:off x="0" y="0"/>
              <a:ext cx="891908" cy="406400"/>
            </a:xfrm>
            <a:custGeom>
              <a:avLst/>
              <a:gdLst/>
              <a:ahLst/>
              <a:cxnLst/>
              <a:rect r="r" b="b" t="t" l="l"/>
              <a:pathLst>
                <a:path h="406400" w="891908">
                  <a:moveTo>
                    <a:pt x="688708" y="0"/>
                  </a:moveTo>
                  <a:cubicBezTo>
                    <a:pt x="800932" y="0"/>
                    <a:pt x="891908" y="90976"/>
                    <a:pt x="891908" y="203200"/>
                  </a:cubicBezTo>
                  <a:cubicBezTo>
                    <a:pt x="891908" y="315424"/>
                    <a:pt x="800932" y="406400"/>
                    <a:pt x="688708"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8" id="18"/>
            <p:cNvSpPr txBox="true"/>
            <p:nvPr/>
          </p:nvSpPr>
          <p:spPr>
            <a:xfrm>
              <a:off x="0" y="-123825"/>
              <a:ext cx="891908" cy="530225"/>
            </a:xfrm>
            <a:prstGeom prst="rect">
              <a:avLst/>
            </a:prstGeom>
          </p:spPr>
          <p:txBody>
            <a:bodyPr anchor="ctr" rtlCol="false" tIns="50800" lIns="50800" bIns="50800" rIns="50800"/>
            <a:lstStyle/>
            <a:p>
              <a:pPr algn="ctr">
                <a:lnSpc>
                  <a:spcPts val="3227"/>
                </a:lnSpc>
              </a:pPr>
            </a:p>
          </p:txBody>
        </p:sp>
      </p:grpSp>
      <p:sp>
        <p:nvSpPr>
          <p:cNvPr name="Freeform 19" id="19"/>
          <p:cNvSpPr/>
          <p:nvPr/>
        </p:nvSpPr>
        <p:spPr>
          <a:xfrm flipH="false" flipV="false" rot="0">
            <a:off x="10588353" y="8099610"/>
            <a:ext cx="422766" cy="327849"/>
          </a:xfrm>
          <a:custGeom>
            <a:avLst/>
            <a:gdLst/>
            <a:ahLst/>
            <a:cxnLst/>
            <a:rect r="r" b="b" t="t" l="l"/>
            <a:pathLst>
              <a:path h="327849" w="422766">
                <a:moveTo>
                  <a:pt x="0" y="0"/>
                </a:moveTo>
                <a:lnTo>
                  <a:pt x="422766" y="0"/>
                </a:lnTo>
                <a:lnTo>
                  <a:pt x="422766" y="327849"/>
                </a:lnTo>
                <a:lnTo>
                  <a:pt x="0" y="3278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10588353" y="8549563"/>
            <a:ext cx="422766" cy="327849"/>
          </a:xfrm>
          <a:custGeom>
            <a:avLst/>
            <a:gdLst/>
            <a:ahLst/>
            <a:cxnLst/>
            <a:rect r="r" b="b" t="t" l="l"/>
            <a:pathLst>
              <a:path h="327849" w="422766">
                <a:moveTo>
                  <a:pt x="0" y="0"/>
                </a:moveTo>
                <a:lnTo>
                  <a:pt x="422766" y="0"/>
                </a:lnTo>
                <a:lnTo>
                  <a:pt x="422766" y="327849"/>
                </a:lnTo>
                <a:lnTo>
                  <a:pt x="0" y="3278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1499994" y="928542"/>
            <a:ext cx="2712418" cy="474837"/>
          </a:xfrm>
          <a:prstGeom prst="rect">
            <a:avLst/>
          </a:prstGeom>
        </p:spPr>
        <p:txBody>
          <a:bodyPr anchor="t" rtlCol="false" tIns="0" lIns="0" bIns="0" rIns="0">
            <a:spAutoFit/>
          </a:bodyPr>
          <a:lstStyle/>
          <a:p>
            <a:pPr algn="just">
              <a:lnSpc>
                <a:spcPts val="3227"/>
              </a:lnSpc>
              <a:spcBef>
                <a:spcPct val="0"/>
              </a:spcBef>
            </a:pPr>
            <a:r>
              <a:rPr lang="en-US" sz="2305" spc="-46">
                <a:solidFill>
                  <a:srgbClr val="1D1D1B"/>
                </a:solidFill>
                <a:latin typeface="Mont"/>
                <a:ea typeface="Mont"/>
                <a:cs typeface="Mont"/>
                <a:sym typeface="Mont"/>
              </a:rPr>
              <a:t>AL ASPE 2025</a:t>
            </a:r>
          </a:p>
        </p:txBody>
      </p:sp>
      <p:sp>
        <p:nvSpPr>
          <p:cNvPr name="TextBox 22" id="22"/>
          <p:cNvSpPr txBox="true"/>
          <p:nvPr/>
        </p:nvSpPr>
        <p:spPr>
          <a:xfrm rot="0">
            <a:off x="1028700" y="1695280"/>
            <a:ext cx="7263355" cy="2035283"/>
          </a:xfrm>
          <a:prstGeom prst="rect">
            <a:avLst/>
          </a:prstGeom>
        </p:spPr>
        <p:txBody>
          <a:bodyPr anchor="t" rtlCol="false" tIns="0" lIns="0" bIns="0" rIns="0">
            <a:spAutoFit/>
          </a:bodyPr>
          <a:lstStyle/>
          <a:p>
            <a:pPr algn="l">
              <a:lnSpc>
                <a:spcPts val="7195"/>
              </a:lnSpc>
            </a:pPr>
            <a:r>
              <a:rPr lang="en-US" sz="6098" b="true">
                <a:solidFill>
                  <a:srgbClr val="1D1D1B"/>
                </a:solidFill>
                <a:latin typeface="Mont Bold"/>
                <a:ea typeface="Mont Bold"/>
                <a:cs typeface="Mont Bold"/>
                <a:sym typeface="Mont Bold"/>
              </a:rPr>
              <a:t>You Might Already Be Using AI</a:t>
            </a:r>
          </a:p>
        </p:txBody>
      </p:sp>
      <p:sp>
        <p:nvSpPr>
          <p:cNvPr name="TextBox 23" id="23"/>
          <p:cNvSpPr txBox="true"/>
          <p:nvPr/>
        </p:nvSpPr>
        <p:spPr>
          <a:xfrm rot="0">
            <a:off x="1028700" y="4327416"/>
            <a:ext cx="3882792" cy="637388"/>
          </a:xfrm>
          <a:prstGeom prst="rect">
            <a:avLst/>
          </a:prstGeom>
        </p:spPr>
        <p:txBody>
          <a:bodyPr anchor="t" rtlCol="false" tIns="0" lIns="0" bIns="0" rIns="0">
            <a:spAutoFit/>
          </a:bodyPr>
          <a:lstStyle/>
          <a:p>
            <a:pPr algn="l">
              <a:lnSpc>
                <a:spcPts val="4059"/>
              </a:lnSpc>
            </a:pPr>
            <a:r>
              <a:rPr lang="en-US" sz="3440" b="true">
                <a:solidFill>
                  <a:srgbClr val="1D1D1B"/>
                </a:solidFill>
                <a:latin typeface="Mont Bold"/>
                <a:ea typeface="Mont Bold"/>
                <a:cs typeface="Mont Bold"/>
                <a:sym typeface="Mont Bold"/>
              </a:rPr>
              <a:t>Core Reasons:</a:t>
            </a:r>
          </a:p>
        </p:txBody>
      </p:sp>
      <p:sp>
        <p:nvSpPr>
          <p:cNvPr name="TextBox 24" id="24"/>
          <p:cNvSpPr txBox="true"/>
          <p:nvPr/>
        </p:nvSpPr>
        <p:spPr>
          <a:xfrm rot="0">
            <a:off x="1299712" y="5938157"/>
            <a:ext cx="2996372" cy="589101"/>
          </a:xfrm>
          <a:prstGeom prst="rect">
            <a:avLst/>
          </a:prstGeom>
        </p:spPr>
        <p:txBody>
          <a:bodyPr anchor="t" rtlCol="false" tIns="0" lIns="0" bIns="0" rIns="0">
            <a:spAutoFit/>
          </a:bodyPr>
          <a:lstStyle/>
          <a:p>
            <a:pPr algn="ctr">
              <a:lnSpc>
                <a:spcPts val="3751"/>
              </a:lnSpc>
            </a:pPr>
            <a:r>
              <a:rPr lang="en-US" sz="3179" b="true">
                <a:solidFill>
                  <a:srgbClr val="1D1D1B"/>
                </a:solidFill>
                <a:latin typeface="Mont Bold"/>
                <a:ea typeface="Mont Bold"/>
                <a:cs typeface="Mont Bold"/>
                <a:sym typeface="Mont Bold"/>
              </a:rPr>
              <a:t>Efficiency</a:t>
            </a:r>
          </a:p>
        </p:txBody>
      </p:sp>
      <p:sp>
        <p:nvSpPr>
          <p:cNvPr name="TextBox 25" id="25"/>
          <p:cNvSpPr txBox="true"/>
          <p:nvPr/>
        </p:nvSpPr>
        <p:spPr>
          <a:xfrm rot="0">
            <a:off x="1299712" y="8105223"/>
            <a:ext cx="2996372" cy="589101"/>
          </a:xfrm>
          <a:prstGeom prst="rect">
            <a:avLst/>
          </a:prstGeom>
        </p:spPr>
        <p:txBody>
          <a:bodyPr anchor="t" rtlCol="false" tIns="0" lIns="0" bIns="0" rIns="0">
            <a:spAutoFit/>
          </a:bodyPr>
          <a:lstStyle/>
          <a:p>
            <a:pPr algn="ctr">
              <a:lnSpc>
                <a:spcPts val="3751"/>
              </a:lnSpc>
            </a:pPr>
            <a:r>
              <a:rPr lang="en-US" sz="3179" b="true">
                <a:solidFill>
                  <a:srgbClr val="1D1D1B"/>
                </a:solidFill>
                <a:latin typeface="Mont Bold"/>
                <a:ea typeface="Mont Bold"/>
                <a:cs typeface="Mont Bold"/>
                <a:sym typeface="Mont Bold"/>
              </a:rPr>
              <a:t>Familiarity</a:t>
            </a:r>
          </a:p>
        </p:txBody>
      </p:sp>
      <p:sp>
        <p:nvSpPr>
          <p:cNvPr name="TextBox 26" id="26"/>
          <p:cNvSpPr txBox="true"/>
          <p:nvPr/>
        </p:nvSpPr>
        <p:spPr>
          <a:xfrm rot="0">
            <a:off x="5433794" y="5938157"/>
            <a:ext cx="2996372" cy="589101"/>
          </a:xfrm>
          <a:prstGeom prst="rect">
            <a:avLst/>
          </a:prstGeom>
        </p:spPr>
        <p:txBody>
          <a:bodyPr anchor="t" rtlCol="false" tIns="0" lIns="0" bIns="0" rIns="0">
            <a:spAutoFit/>
          </a:bodyPr>
          <a:lstStyle/>
          <a:p>
            <a:pPr algn="ctr">
              <a:lnSpc>
                <a:spcPts val="3751"/>
              </a:lnSpc>
            </a:pPr>
            <a:r>
              <a:rPr lang="en-US" sz="3179" b="true">
                <a:solidFill>
                  <a:srgbClr val="1D1D1B"/>
                </a:solidFill>
                <a:latin typeface="Mont Bold"/>
                <a:ea typeface="Mont Bold"/>
                <a:cs typeface="Mont Bold"/>
                <a:sym typeface="Mont Bold"/>
              </a:rPr>
              <a:t>Convenience</a:t>
            </a:r>
          </a:p>
        </p:txBody>
      </p:sp>
      <p:sp>
        <p:nvSpPr>
          <p:cNvPr name="TextBox 27" id="27"/>
          <p:cNvSpPr txBox="true"/>
          <p:nvPr/>
        </p:nvSpPr>
        <p:spPr>
          <a:xfrm rot="0">
            <a:off x="5433794" y="8105223"/>
            <a:ext cx="2996372" cy="589101"/>
          </a:xfrm>
          <a:prstGeom prst="rect">
            <a:avLst/>
          </a:prstGeom>
        </p:spPr>
        <p:txBody>
          <a:bodyPr anchor="t" rtlCol="false" tIns="0" lIns="0" bIns="0" rIns="0">
            <a:spAutoFit/>
          </a:bodyPr>
          <a:lstStyle/>
          <a:p>
            <a:pPr algn="ctr">
              <a:lnSpc>
                <a:spcPts val="3751"/>
              </a:lnSpc>
            </a:pPr>
            <a:r>
              <a:rPr lang="en-US" sz="3179" b="true">
                <a:solidFill>
                  <a:srgbClr val="1D1D1B"/>
                </a:solidFill>
                <a:latin typeface="Mont Bold"/>
                <a:ea typeface="Mont Bold"/>
                <a:cs typeface="Mont Bold"/>
                <a:sym typeface="Mont Bold"/>
              </a:rPr>
              <a:t>Assistance</a:t>
            </a:r>
          </a:p>
        </p:txBody>
      </p:sp>
      <p:sp>
        <p:nvSpPr>
          <p:cNvPr name="TextBox 28" id="28"/>
          <p:cNvSpPr txBox="true"/>
          <p:nvPr/>
        </p:nvSpPr>
        <p:spPr>
          <a:xfrm rot="0">
            <a:off x="9144000" y="5295643"/>
            <a:ext cx="8115300" cy="2577465"/>
          </a:xfrm>
          <a:prstGeom prst="rect">
            <a:avLst/>
          </a:prstGeom>
        </p:spPr>
        <p:txBody>
          <a:bodyPr anchor="t" rtlCol="false" tIns="0" lIns="0" bIns="0" rIns="0">
            <a:spAutoFit/>
          </a:bodyPr>
          <a:lstStyle/>
          <a:p>
            <a:pPr algn="l">
              <a:lnSpc>
                <a:spcPts val="3359"/>
              </a:lnSpc>
              <a:spcBef>
                <a:spcPct val="0"/>
              </a:spcBef>
            </a:pPr>
            <a:r>
              <a:rPr lang="en-US" sz="2399" spc="88">
                <a:solidFill>
                  <a:srgbClr val="1D1D1B"/>
                </a:solidFill>
                <a:latin typeface="Mont"/>
                <a:ea typeface="Mont"/>
                <a:cs typeface="Mont"/>
                <a:sym typeface="Mont"/>
              </a:rPr>
              <a:t>AI tools are likely already part of your day—ofte</a:t>
            </a:r>
            <a:r>
              <a:rPr lang="en-US" sz="2399" spc="88">
                <a:solidFill>
                  <a:srgbClr val="1D1D1B"/>
                </a:solidFill>
                <a:latin typeface="Mont"/>
                <a:ea typeface="Mont"/>
                <a:cs typeface="Mont"/>
                <a:sym typeface="Mont"/>
              </a:rPr>
              <a:t>n in subtle ways. From grammar checkers to predictive text, these tools use pattern recognition to simplify tasks, save time, and offer real-time support without requiring deep technical knowledge.</a:t>
            </a:r>
          </a:p>
        </p:txBody>
      </p:sp>
      <p:sp>
        <p:nvSpPr>
          <p:cNvPr name="TextBox 29" id="29"/>
          <p:cNvSpPr txBox="true"/>
          <p:nvPr/>
        </p:nvSpPr>
        <p:spPr>
          <a:xfrm rot="0">
            <a:off x="11100218" y="7982603"/>
            <a:ext cx="6034613" cy="1299845"/>
          </a:xfrm>
          <a:prstGeom prst="rect">
            <a:avLst/>
          </a:prstGeom>
        </p:spPr>
        <p:txBody>
          <a:bodyPr anchor="t" rtlCol="false" tIns="0" lIns="0" bIns="0" rIns="0">
            <a:spAutoFit/>
          </a:bodyPr>
          <a:lstStyle/>
          <a:p>
            <a:pPr algn="l">
              <a:lnSpc>
                <a:spcPts val="3340"/>
              </a:lnSpc>
            </a:pPr>
            <a:r>
              <a:rPr lang="en-US" b="true" sz="2000" spc="206">
                <a:solidFill>
                  <a:srgbClr val="1D1D1B"/>
                </a:solidFill>
                <a:latin typeface="Mont Bold"/>
                <a:ea typeface="Mont Bold"/>
                <a:cs typeface="Mont Bold"/>
                <a:sym typeface="Mont Bold"/>
              </a:rPr>
              <a:t>Faster written communication</a:t>
            </a:r>
          </a:p>
          <a:p>
            <a:pPr algn="l">
              <a:lnSpc>
                <a:spcPts val="3340"/>
              </a:lnSpc>
            </a:pPr>
            <a:r>
              <a:rPr lang="en-US" b="true" sz="2000" spc="206">
                <a:solidFill>
                  <a:srgbClr val="1D1D1B"/>
                </a:solidFill>
                <a:latin typeface="Mont Bold"/>
                <a:ea typeface="Mont Bold"/>
                <a:cs typeface="Mont Bold"/>
                <a:sym typeface="Mont Bold"/>
              </a:rPr>
              <a:t> Smart writing assistance</a:t>
            </a:r>
          </a:p>
          <a:p>
            <a:pPr algn="l">
              <a:lnSpc>
                <a:spcPts val="3340"/>
              </a:lnSpc>
            </a:pPr>
            <a:r>
              <a:rPr lang="en-US" b="true" sz="2000" spc="206">
                <a:solidFill>
                  <a:srgbClr val="1D1D1B"/>
                </a:solidFill>
                <a:latin typeface="Mont Bold"/>
                <a:ea typeface="Mont Bold"/>
                <a:cs typeface="Mont Bold"/>
                <a:sym typeface="Mont Bold"/>
              </a:rPr>
              <a:t> Built into everyday tools</a:t>
            </a:r>
          </a:p>
        </p:txBody>
      </p:sp>
      <p:sp>
        <p:nvSpPr>
          <p:cNvPr name="Freeform 30" id="30"/>
          <p:cNvSpPr/>
          <p:nvPr/>
        </p:nvSpPr>
        <p:spPr>
          <a:xfrm flipH="false" flipV="false" rot="0">
            <a:off x="10588353" y="8999517"/>
            <a:ext cx="422766" cy="327849"/>
          </a:xfrm>
          <a:custGeom>
            <a:avLst/>
            <a:gdLst/>
            <a:ahLst/>
            <a:cxnLst/>
            <a:rect r="r" b="b" t="t" l="l"/>
            <a:pathLst>
              <a:path h="327849" w="422766">
                <a:moveTo>
                  <a:pt x="0" y="0"/>
                </a:moveTo>
                <a:lnTo>
                  <a:pt x="422766" y="0"/>
                </a:lnTo>
                <a:lnTo>
                  <a:pt x="422766" y="327849"/>
                </a:lnTo>
                <a:lnTo>
                  <a:pt x="0" y="3278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1" id="31"/>
          <p:cNvSpPr/>
          <p:nvPr/>
        </p:nvSpPr>
        <p:spPr>
          <a:xfrm flipH="false" flipV="false" rot="0">
            <a:off x="14369686" y="9258300"/>
            <a:ext cx="4057650" cy="1374396"/>
          </a:xfrm>
          <a:custGeom>
            <a:avLst/>
            <a:gdLst/>
            <a:ahLst/>
            <a:cxnLst/>
            <a:rect r="r" b="b" t="t" l="l"/>
            <a:pathLst>
              <a:path h="1374396" w="4057650">
                <a:moveTo>
                  <a:pt x="0" y="0"/>
                </a:moveTo>
                <a:lnTo>
                  <a:pt x="4057650" y="0"/>
                </a:lnTo>
                <a:lnTo>
                  <a:pt x="4057650" y="1374396"/>
                </a:lnTo>
                <a:lnTo>
                  <a:pt x="0" y="137439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2" id="32"/>
          <p:cNvSpPr/>
          <p:nvPr/>
        </p:nvSpPr>
        <p:spPr>
          <a:xfrm flipH="false" flipV="false" rot="0">
            <a:off x="11329312" y="3671238"/>
            <a:ext cx="1266574" cy="1011705"/>
          </a:xfrm>
          <a:custGeom>
            <a:avLst/>
            <a:gdLst/>
            <a:ahLst/>
            <a:cxnLst/>
            <a:rect r="r" b="b" t="t" l="l"/>
            <a:pathLst>
              <a:path h="1011705" w="1266574">
                <a:moveTo>
                  <a:pt x="0" y="0"/>
                </a:moveTo>
                <a:lnTo>
                  <a:pt x="1266574" y="0"/>
                </a:lnTo>
                <a:lnTo>
                  <a:pt x="1266574" y="1011704"/>
                </a:lnTo>
                <a:lnTo>
                  <a:pt x="0" y="1011704"/>
                </a:lnTo>
                <a:lnTo>
                  <a:pt x="0" y="0"/>
                </a:lnTo>
                <a:close/>
              </a:path>
            </a:pathLst>
          </a:custGeom>
          <a:blipFill>
            <a:blip r:embed="rId12"/>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5896648"/>
            <a:ext cx="18427336" cy="4873077"/>
          </a:xfrm>
          <a:custGeom>
            <a:avLst/>
            <a:gdLst/>
            <a:ahLst/>
            <a:cxnLst/>
            <a:rect r="r" b="b" t="t" l="l"/>
            <a:pathLst>
              <a:path h="4873077" w="18427336">
                <a:moveTo>
                  <a:pt x="0" y="0"/>
                </a:moveTo>
                <a:lnTo>
                  <a:pt x="18427336" y="0"/>
                </a:lnTo>
                <a:lnTo>
                  <a:pt x="18427336" y="4873077"/>
                </a:lnTo>
                <a:lnTo>
                  <a:pt x="0" y="4873077"/>
                </a:lnTo>
                <a:lnTo>
                  <a:pt x="0" y="0"/>
                </a:lnTo>
                <a:close/>
              </a:path>
            </a:pathLst>
          </a:custGeom>
          <a:blipFill>
            <a:blip r:embed="rId4"/>
            <a:stretch>
              <a:fillRect l="-3027" t="0" r="-11213" b="-143000"/>
            </a:stretch>
          </a:blipFill>
        </p:spPr>
      </p:sp>
      <p:sp>
        <p:nvSpPr>
          <p:cNvPr name="Freeform 4" id="4"/>
          <p:cNvSpPr/>
          <p:nvPr/>
        </p:nvSpPr>
        <p:spPr>
          <a:xfrm flipH="false" flipV="false" rot="0">
            <a:off x="6264110" y="0"/>
            <a:ext cx="4055890" cy="4050820"/>
          </a:xfrm>
          <a:custGeom>
            <a:avLst/>
            <a:gdLst/>
            <a:ahLst/>
            <a:cxnLst/>
            <a:rect r="r" b="b" t="t" l="l"/>
            <a:pathLst>
              <a:path h="4050820" w="4055890">
                <a:moveTo>
                  <a:pt x="0" y="0"/>
                </a:moveTo>
                <a:lnTo>
                  <a:pt x="4055890" y="0"/>
                </a:lnTo>
                <a:lnTo>
                  <a:pt x="4055890" y="4050820"/>
                </a:lnTo>
                <a:lnTo>
                  <a:pt x="0" y="40508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8843690" y="-407494"/>
            <a:ext cx="10652748" cy="5246370"/>
            <a:chOff x="0" y="0"/>
            <a:chExt cx="10054224" cy="4951603"/>
          </a:xfrm>
        </p:grpSpPr>
        <p:sp>
          <p:nvSpPr>
            <p:cNvPr name="Freeform 6" id="6"/>
            <p:cNvSpPr/>
            <p:nvPr/>
          </p:nvSpPr>
          <p:spPr>
            <a:xfrm flipH="false" flipV="false" rot="0">
              <a:off x="0" y="0"/>
              <a:ext cx="10054023" cy="4979162"/>
            </a:xfrm>
            <a:custGeom>
              <a:avLst/>
              <a:gdLst/>
              <a:ahLst/>
              <a:cxnLst/>
              <a:rect r="r" b="b" t="t" l="l"/>
              <a:pathLst>
                <a:path h="4979162" w="10054023">
                  <a:moveTo>
                    <a:pt x="462494" y="0"/>
                  </a:moveTo>
                  <a:cubicBezTo>
                    <a:pt x="208122" y="0"/>
                    <a:pt x="0" y="131445"/>
                    <a:pt x="0" y="292100"/>
                  </a:cubicBezTo>
                  <a:lnTo>
                    <a:pt x="0" y="3332480"/>
                  </a:lnTo>
                  <a:cubicBezTo>
                    <a:pt x="0" y="3493135"/>
                    <a:pt x="203296" y="3652520"/>
                    <a:pt x="451837" y="3686683"/>
                  </a:cubicBezTo>
                  <a:lnTo>
                    <a:pt x="9602186" y="4944999"/>
                  </a:lnTo>
                  <a:cubicBezTo>
                    <a:pt x="9850726" y="4979162"/>
                    <a:pt x="10054023" y="4875657"/>
                    <a:pt x="10054023" y="4715002"/>
                  </a:cubicBezTo>
                  <a:lnTo>
                    <a:pt x="10054023" y="292100"/>
                  </a:lnTo>
                  <a:cubicBezTo>
                    <a:pt x="10054023" y="131445"/>
                    <a:pt x="9845900" y="0"/>
                    <a:pt x="9591528" y="0"/>
                  </a:cubicBezTo>
                  <a:lnTo>
                    <a:pt x="462494" y="0"/>
                  </a:lnTo>
                  <a:close/>
                </a:path>
              </a:pathLst>
            </a:custGeom>
            <a:blipFill>
              <a:blip r:embed="rId7"/>
              <a:stretch>
                <a:fillRect l="0" t="-21695" r="0" b="-30590"/>
              </a:stretch>
            </a:blipFill>
          </p:spPr>
        </p:sp>
      </p:grpSp>
      <p:grpSp>
        <p:nvGrpSpPr>
          <p:cNvPr name="Group 7" id="7"/>
          <p:cNvGrpSpPr/>
          <p:nvPr/>
        </p:nvGrpSpPr>
        <p:grpSpPr>
          <a:xfrm rot="0">
            <a:off x="1025714" y="5419468"/>
            <a:ext cx="3538396" cy="1612279"/>
            <a:chOff x="0" y="0"/>
            <a:chExt cx="891908" cy="406400"/>
          </a:xfrm>
        </p:grpSpPr>
        <p:sp>
          <p:nvSpPr>
            <p:cNvPr name="Freeform 8" id="8"/>
            <p:cNvSpPr/>
            <p:nvPr/>
          </p:nvSpPr>
          <p:spPr>
            <a:xfrm flipH="false" flipV="false" rot="0">
              <a:off x="0" y="0"/>
              <a:ext cx="891908" cy="406400"/>
            </a:xfrm>
            <a:custGeom>
              <a:avLst/>
              <a:gdLst/>
              <a:ahLst/>
              <a:cxnLst/>
              <a:rect r="r" b="b" t="t" l="l"/>
              <a:pathLst>
                <a:path h="406400" w="891908">
                  <a:moveTo>
                    <a:pt x="688708" y="0"/>
                  </a:moveTo>
                  <a:cubicBezTo>
                    <a:pt x="800932" y="0"/>
                    <a:pt x="891908" y="90976"/>
                    <a:pt x="891908" y="203200"/>
                  </a:cubicBezTo>
                  <a:cubicBezTo>
                    <a:pt x="891908" y="315424"/>
                    <a:pt x="800932" y="406400"/>
                    <a:pt x="688708"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9" id="9"/>
            <p:cNvSpPr txBox="true"/>
            <p:nvPr/>
          </p:nvSpPr>
          <p:spPr>
            <a:xfrm>
              <a:off x="0" y="-123825"/>
              <a:ext cx="891908" cy="530225"/>
            </a:xfrm>
            <a:prstGeom prst="rect">
              <a:avLst/>
            </a:prstGeom>
          </p:spPr>
          <p:txBody>
            <a:bodyPr anchor="ctr" rtlCol="false" tIns="50800" lIns="50800" bIns="50800" rIns="50800"/>
            <a:lstStyle/>
            <a:p>
              <a:pPr algn="ctr">
                <a:lnSpc>
                  <a:spcPts val="3227"/>
                </a:lnSpc>
              </a:pPr>
            </a:p>
          </p:txBody>
        </p:sp>
      </p:grpSp>
      <p:grpSp>
        <p:nvGrpSpPr>
          <p:cNvPr name="Group 10" id="10"/>
          <p:cNvGrpSpPr/>
          <p:nvPr/>
        </p:nvGrpSpPr>
        <p:grpSpPr>
          <a:xfrm rot="0">
            <a:off x="1028700" y="7646021"/>
            <a:ext cx="3538396" cy="1612279"/>
            <a:chOff x="0" y="0"/>
            <a:chExt cx="891908" cy="406400"/>
          </a:xfrm>
        </p:grpSpPr>
        <p:sp>
          <p:nvSpPr>
            <p:cNvPr name="Freeform 11" id="11"/>
            <p:cNvSpPr/>
            <p:nvPr/>
          </p:nvSpPr>
          <p:spPr>
            <a:xfrm flipH="false" flipV="false" rot="0">
              <a:off x="0" y="0"/>
              <a:ext cx="891908" cy="406400"/>
            </a:xfrm>
            <a:custGeom>
              <a:avLst/>
              <a:gdLst/>
              <a:ahLst/>
              <a:cxnLst/>
              <a:rect r="r" b="b" t="t" l="l"/>
              <a:pathLst>
                <a:path h="406400" w="891908">
                  <a:moveTo>
                    <a:pt x="688708" y="0"/>
                  </a:moveTo>
                  <a:cubicBezTo>
                    <a:pt x="800932" y="0"/>
                    <a:pt x="891908" y="90976"/>
                    <a:pt x="891908" y="203200"/>
                  </a:cubicBezTo>
                  <a:cubicBezTo>
                    <a:pt x="891908" y="315424"/>
                    <a:pt x="800932" y="406400"/>
                    <a:pt x="688708"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2" id="12"/>
            <p:cNvSpPr txBox="true"/>
            <p:nvPr/>
          </p:nvSpPr>
          <p:spPr>
            <a:xfrm>
              <a:off x="0" y="-123825"/>
              <a:ext cx="891908" cy="530225"/>
            </a:xfrm>
            <a:prstGeom prst="rect">
              <a:avLst/>
            </a:prstGeom>
          </p:spPr>
          <p:txBody>
            <a:bodyPr anchor="ctr" rtlCol="false" tIns="50800" lIns="50800" bIns="50800" rIns="50800"/>
            <a:lstStyle/>
            <a:p>
              <a:pPr algn="ctr">
                <a:lnSpc>
                  <a:spcPts val="3227"/>
                </a:lnSpc>
              </a:pPr>
            </a:p>
          </p:txBody>
        </p:sp>
      </p:grpSp>
      <p:grpSp>
        <p:nvGrpSpPr>
          <p:cNvPr name="Group 13" id="13"/>
          <p:cNvGrpSpPr/>
          <p:nvPr/>
        </p:nvGrpSpPr>
        <p:grpSpPr>
          <a:xfrm rot="0">
            <a:off x="5162782" y="5419468"/>
            <a:ext cx="3538396" cy="1612279"/>
            <a:chOff x="0" y="0"/>
            <a:chExt cx="891908" cy="406400"/>
          </a:xfrm>
        </p:grpSpPr>
        <p:sp>
          <p:nvSpPr>
            <p:cNvPr name="Freeform 14" id="14"/>
            <p:cNvSpPr/>
            <p:nvPr/>
          </p:nvSpPr>
          <p:spPr>
            <a:xfrm flipH="false" flipV="false" rot="0">
              <a:off x="0" y="0"/>
              <a:ext cx="891908" cy="406400"/>
            </a:xfrm>
            <a:custGeom>
              <a:avLst/>
              <a:gdLst/>
              <a:ahLst/>
              <a:cxnLst/>
              <a:rect r="r" b="b" t="t" l="l"/>
              <a:pathLst>
                <a:path h="406400" w="891908">
                  <a:moveTo>
                    <a:pt x="688708" y="0"/>
                  </a:moveTo>
                  <a:cubicBezTo>
                    <a:pt x="800932" y="0"/>
                    <a:pt x="891908" y="90976"/>
                    <a:pt x="891908" y="203200"/>
                  </a:cubicBezTo>
                  <a:cubicBezTo>
                    <a:pt x="891908" y="315424"/>
                    <a:pt x="800932" y="406400"/>
                    <a:pt x="688708"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5" id="15"/>
            <p:cNvSpPr txBox="true"/>
            <p:nvPr/>
          </p:nvSpPr>
          <p:spPr>
            <a:xfrm>
              <a:off x="0" y="-123825"/>
              <a:ext cx="891908" cy="530225"/>
            </a:xfrm>
            <a:prstGeom prst="rect">
              <a:avLst/>
            </a:prstGeom>
          </p:spPr>
          <p:txBody>
            <a:bodyPr anchor="ctr" rtlCol="false" tIns="50800" lIns="50800" bIns="50800" rIns="50800"/>
            <a:lstStyle/>
            <a:p>
              <a:pPr algn="ctr">
                <a:lnSpc>
                  <a:spcPts val="3227"/>
                </a:lnSpc>
              </a:pPr>
            </a:p>
          </p:txBody>
        </p:sp>
      </p:grpSp>
      <p:grpSp>
        <p:nvGrpSpPr>
          <p:cNvPr name="Group 16" id="16"/>
          <p:cNvGrpSpPr/>
          <p:nvPr/>
        </p:nvGrpSpPr>
        <p:grpSpPr>
          <a:xfrm rot="0">
            <a:off x="5162782" y="7527047"/>
            <a:ext cx="3538396" cy="1612279"/>
            <a:chOff x="0" y="0"/>
            <a:chExt cx="891908" cy="406400"/>
          </a:xfrm>
        </p:grpSpPr>
        <p:sp>
          <p:nvSpPr>
            <p:cNvPr name="Freeform 17" id="17"/>
            <p:cNvSpPr/>
            <p:nvPr/>
          </p:nvSpPr>
          <p:spPr>
            <a:xfrm flipH="false" flipV="false" rot="0">
              <a:off x="0" y="0"/>
              <a:ext cx="891908" cy="406400"/>
            </a:xfrm>
            <a:custGeom>
              <a:avLst/>
              <a:gdLst/>
              <a:ahLst/>
              <a:cxnLst/>
              <a:rect r="r" b="b" t="t" l="l"/>
              <a:pathLst>
                <a:path h="406400" w="891908">
                  <a:moveTo>
                    <a:pt x="688708" y="0"/>
                  </a:moveTo>
                  <a:cubicBezTo>
                    <a:pt x="800932" y="0"/>
                    <a:pt x="891908" y="90976"/>
                    <a:pt x="891908" y="203200"/>
                  </a:cubicBezTo>
                  <a:cubicBezTo>
                    <a:pt x="891908" y="315424"/>
                    <a:pt x="800932" y="406400"/>
                    <a:pt x="688708"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8" id="18"/>
            <p:cNvSpPr txBox="true"/>
            <p:nvPr/>
          </p:nvSpPr>
          <p:spPr>
            <a:xfrm>
              <a:off x="0" y="-123825"/>
              <a:ext cx="891908" cy="530225"/>
            </a:xfrm>
            <a:prstGeom prst="rect">
              <a:avLst/>
            </a:prstGeom>
          </p:spPr>
          <p:txBody>
            <a:bodyPr anchor="ctr" rtlCol="false" tIns="50800" lIns="50800" bIns="50800" rIns="50800"/>
            <a:lstStyle/>
            <a:p>
              <a:pPr algn="ctr">
                <a:lnSpc>
                  <a:spcPts val="3227"/>
                </a:lnSpc>
              </a:pPr>
            </a:p>
          </p:txBody>
        </p:sp>
      </p:grpSp>
      <p:sp>
        <p:nvSpPr>
          <p:cNvPr name="Freeform 19" id="19"/>
          <p:cNvSpPr/>
          <p:nvPr/>
        </p:nvSpPr>
        <p:spPr>
          <a:xfrm flipH="false" flipV="false" rot="0">
            <a:off x="10588353" y="8099610"/>
            <a:ext cx="422766" cy="327849"/>
          </a:xfrm>
          <a:custGeom>
            <a:avLst/>
            <a:gdLst/>
            <a:ahLst/>
            <a:cxnLst/>
            <a:rect r="r" b="b" t="t" l="l"/>
            <a:pathLst>
              <a:path h="327849" w="422766">
                <a:moveTo>
                  <a:pt x="0" y="0"/>
                </a:moveTo>
                <a:lnTo>
                  <a:pt x="422766" y="0"/>
                </a:lnTo>
                <a:lnTo>
                  <a:pt x="422766" y="327849"/>
                </a:lnTo>
                <a:lnTo>
                  <a:pt x="0" y="3278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10588353" y="8549563"/>
            <a:ext cx="422766" cy="327849"/>
          </a:xfrm>
          <a:custGeom>
            <a:avLst/>
            <a:gdLst/>
            <a:ahLst/>
            <a:cxnLst/>
            <a:rect r="r" b="b" t="t" l="l"/>
            <a:pathLst>
              <a:path h="327849" w="422766">
                <a:moveTo>
                  <a:pt x="0" y="0"/>
                </a:moveTo>
                <a:lnTo>
                  <a:pt x="422766" y="0"/>
                </a:lnTo>
                <a:lnTo>
                  <a:pt x="422766" y="327849"/>
                </a:lnTo>
                <a:lnTo>
                  <a:pt x="0" y="3278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11100218" y="7982603"/>
            <a:ext cx="6034613" cy="1299845"/>
          </a:xfrm>
          <a:prstGeom prst="rect">
            <a:avLst/>
          </a:prstGeom>
        </p:spPr>
        <p:txBody>
          <a:bodyPr anchor="t" rtlCol="false" tIns="0" lIns="0" bIns="0" rIns="0">
            <a:spAutoFit/>
          </a:bodyPr>
          <a:lstStyle/>
          <a:p>
            <a:pPr algn="l">
              <a:lnSpc>
                <a:spcPts val="3340"/>
              </a:lnSpc>
            </a:pPr>
            <a:r>
              <a:rPr lang="en-US" sz="2000" spc="206" b="true">
                <a:solidFill>
                  <a:srgbClr val="1D1D1B"/>
                </a:solidFill>
                <a:latin typeface="Mont Bold"/>
                <a:ea typeface="Mont Bold"/>
                <a:cs typeface="Mont Bold"/>
                <a:sym typeface="Mont Bold"/>
              </a:rPr>
              <a:t>De</a:t>
            </a:r>
            <a:r>
              <a:rPr lang="en-US" b="true" sz="2000" spc="206">
                <a:solidFill>
                  <a:srgbClr val="1D1D1B"/>
                </a:solidFill>
                <a:latin typeface="Mont Bold"/>
                <a:ea typeface="Mont Bold"/>
                <a:cs typeface="Mont Bold"/>
                <a:sym typeface="Mont Bold"/>
              </a:rPr>
              <a:t>signs with people in mind</a:t>
            </a:r>
          </a:p>
          <a:p>
            <a:pPr algn="l">
              <a:lnSpc>
                <a:spcPts val="3340"/>
              </a:lnSpc>
            </a:pPr>
            <a:r>
              <a:rPr lang="en-US" b="true" sz="2000" spc="206">
                <a:solidFill>
                  <a:srgbClr val="1D1D1B"/>
                </a:solidFill>
                <a:latin typeface="Mont Bold"/>
                <a:ea typeface="Mont Bold"/>
                <a:cs typeface="Mont Bold"/>
                <a:sym typeface="Mont Bold"/>
              </a:rPr>
              <a:t> Uses tools to tell stories</a:t>
            </a:r>
          </a:p>
          <a:p>
            <a:pPr algn="l">
              <a:lnSpc>
                <a:spcPts val="3340"/>
              </a:lnSpc>
            </a:pPr>
            <a:r>
              <a:rPr lang="en-US" b="true" sz="2000" spc="206">
                <a:solidFill>
                  <a:srgbClr val="1D1D1B"/>
                </a:solidFill>
                <a:latin typeface="Mont Bold"/>
                <a:ea typeface="Mont Bold"/>
                <a:cs typeface="Mont Bold"/>
                <a:sym typeface="Mont Bold"/>
              </a:rPr>
              <a:t> Inspires creative problem solving</a:t>
            </a:r>
          </a:p>
        </p:txBody>
      </p:sp>
      <p:sp>
        <p:nvSpPr>
          <p:cNvPr name="Freeform 22" id="22"/>
          <p:cNvSpPr/>
          <p:nvPr/>
        </p:nvSpPr>
        <p:spPr>
          <a:xfrm flipH="false" flipV="false" rot="0">
            <a:off x="10588353" y="8999517"/>
            <a:ext cx="422766" cy="327849"/>
          </a:xfrm>
          <a:custGeom>
            <a:avLst/>
            <a:gdLst/>
            <a:ahLst/>
            <a:cxnLst/>
            <a:rect r="r" b="b" t="t" l="l"/>
            <a:pathLst>
              <a:path h="327849" w="422766">
                <a:moveTo>
                  <a:pt x="0" y="0"/>
                </a:moveTo>
                <a:lnTo>
                  <a:pt x="422766" y="0"/>
                </a:lnTo>
                <a:lnTo>
                  <a:pt x="422766" y="327849"/>
                </a:lnTo>
                <a:lnTo>
                  <a:pt x="0" y="3278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3" id="23"/>
          <p:cNvSpPr/>
          <p:nvPr/>
        </p:nvSpPr>
        <p:spPr>
          <a:xfrm flipH="false" flipV="false" rot="0">
            <a:off x="14369686" y="9258300"/>
            <a:ext cx="4057650" cy="1374396"/>
          </a:xfrm>
          <a:custGeom>
            <a:avLst/>
            <a:gdLst/>
            <a:ahLst/>
            <a:cxnLst/>
            <a:rect r="r" b="b" t="t" l="l"/>
            <a:pathLst>
              <a:path h="1374396" w="4057650">
                <a:moveTo>
                  <a:pt x="0" y="0"/>
                </a:moveTo>
                <a:lnTo>
                  <a:pt x="4057650" y="0"/>
                </a:lnTo>
                <a:lnTo>
                  <a:pt x="4057650" y="1374396"/>
                </a:lnTo>
                <a:lnTo>
                  <a:pt x="0" y="137439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4" id="24"/>
          <p:cNvSpPr/>
          <p:nvPr/>
        </p:nvSpPr>
        <p:spPr>
          <a:xfrm flipH="false" flipV="false" rot="0">
            <a:off x="11329312" y="3671238"/>
            <a:ext cx="1266574" cy="1011705"/>
          </a:xfrm>
          <a:custGeom>
            <a:avLst/>
            <a:gdLst/>
            <a:ahLst/>
            <a:cxnLst/>
            <a:rect r="r" b="b" t="t" l="l"/>
            <a:pathLst>
              <a:path h="1011705" w="1266574">
                <a:moveTo>
                  <a:pt x="0" y="0"/>
                </a:moveTo>
                <a:lnTo>
                  <a:pt x="1266574" y="0"/>
                </a:lnTo>
                <a:lnTo>
                  <a:pt x="1266574" y="1011704"/>
                </a:lnTo>
                <a:lnTo>
                  <a:pt x="0" y="1011704"/>
                </a:lnTo>
                <a:lnTo>
                  <a:pt x="0" y="0"/>
                </a:lnTo>
                <a:close/>
              </a:path>
            </a:pathLst>
          </a:custGeom>
          <a:blipFill>
            <a:blip r:embed="rId12"/>
            <a:stretch>
              <a:fillRect l="0" t="0" r="0" b="0"/>
            </a:stretch>
          </a:blipFill>
        </p:spPr>
      </p:sp>
      <p:sp>
        <p:nvSpPr>
          <p:cNvPr name="TextBox 25" id="25"/>
          <p:cNvSpPr txBox="true"/>
          <p:nvPr/>
        </p:nvSpPr>
        <p:spPr>
          <a:xfrm rot="0">
            <a:off x="1499994" y="928542"/>
            <a:ext cx="2712418" cy="474837"/>
          </a:xfrm>
          <a:prstGeom prst="rect">
            <a:avLst/>
          </a:prstGeom>
        </p:spPr>
        <p:txBody>
          <a:bodyPr anchor="t" rtlCol="false" tIns="0" lIns="0" bIns="0" rIns="0">
            <a:spAutoFit/>
          </a:bodyPr>
          <a:lstStyle/>
          <a:p>
            <a:pPr algn="just">
              <a:lnSpc>
                <a:spcPts val="3227"/>
              </a:lnSpc>
              <a:spcBef>
                <a:spcPct val="0"/>
              </a:spcBef>
            </a:pPr>
            <a:r>
              <a:rPr lang="en-US" sz="2305" spc="-46">
                <a:solidFill>
                  <a:srgbClr val="1D1D1B"/>
                </a:solidFill>
                <a:latin typeface="Mont"/>
                <a:ea typeface="Mont"/>
                <a:cs typeface="Mont"/>
                <a:sym typeface="Mont"/>
              </a:rPr>
              <a:t>AL ASPE 2025</a:t>
            </a:r>
          </a:p>
        </p:txBody>
      </p:sp>
      <p:sp>
        <p:nvSpPr>
          <p:cNvPr name="TextBox 26" id="26"/>
          <p:cNvSpPr txBox="true"/>
          <p:nvPr/>
        </p:nvSpPr>
        <p:spPr>
          <a:xfrm rot="0">
            <a:off x="1028700" y="1695280"/>
            <a:ext cx="7263355" cy="2035283"/>
          </a:xfrm>
          <a:prstGeom prst="rect">
            <a:avLst/>
          </a:prstGeom>
        </p:spPr>
        <p:txBody>
          <a:bodyPr anchor="t" rtlCol="false" tIns="0" lIns="0" bIns="0" rIns="0">
            <a:spAutoFit/>
          </a:bodyPr>
          <a:lstStyle/>
          <a:p>
            <a:pPr algn="l">
              <a:lnSpc>
                <a:spcPts val="7195"/>
              </a:lnSpc>
            </a:pPr>
            <a:r>
              <a:rPr lang="en-US" sz="6098" b="true">
                <a:solidFill>
                  <a:srgbClr val="1D1D1B"/>
                </a:solidFill>
                <a:latin typeface="Mont Bold"/>
                <a:ea typeface="Mont Bold"/>
                <a:cs typeface="Mont Bold"/>
                <a:sym typeface="Mont Bold"/>
              </a:rPr>
              <a:t>Thinking Like an Imagineer</a:t>
            </a:r>
          </a:p>
        </p:txBody>
      </p:sp>
      <p:sp>
        <p:nvSpPr>
          <p:cNvPr name="TextBox 27" id="27"/>
          <p:cNvSpPr txBox="true"/>
          <p:nvPr/>
        </p:nvSpPr>
        <p:spPr>
          <a:xfrm rot="0">
            <a:off x="1028700" y="4327416"/>
            <a:ext cx="3882792" cy="637388"/>
          </a:xfrm>
          <a:prstGeom prst="rect">
            <a:avLst/>
          </a:prstGeom>
        </p:spPr>
        <p:txBody>
          <a:bodyPr anchor="t" rtlCol="false" tIns="0" lIns="0" bIns="0" rIns="0">
            <a:spAutoFit/>
          </a:bodyPr>
          <a:lstStyle/>
          <a:p>
            <a:pPr algn="l">
              <a:lnSpc>
                <a:spcPts val="4059"/>
              </a:lnSpc>
            </a:pPr>
            <a:r>
              <a:rPr lang="en-US" sz="3440" b="true">
                <a:solidFill>
                  <a:srgbClr val="1D1D1B"/>
                </a:solidFill>
                <a:latin typeface="Mont Bold"/>
                <a:ea typeface="Mont Bold"/>
                <a:cs typeface="Mont Bold"/>
                <a:sym typeface="Mont Bold"/>
              </a:rPr>
              <a:t>Key Qualities:</a:t>
            </a:r>
          </a:p>
        </p:txBody>
      </p:sp>
      <p:sp>
        <p:nvSpPr>
          <p:cNvPr name="TextBox 28" id="28"/>
          <p:cNvSpPr txBox="true"/>
          <p:nvPr/>
        </p:nvSpPr>
        <p:spPr>
          <a:xfrm rot="0">
            <a:off x="1299712" y="5938157"/>
            <a:ext cx="2996372" cy="589101"/>
          </a:xfrm>
          <a:prstGeom prst="rect">
            <a:avLst/>
          </a:prstGeom>
        </p:spPr>
        <p:txBody>
          <a:bodyPr anchor="t" rtlCol="false" tIns="0" lIns="0" bIns="0" rIns="0">
            <a:spAutoFit/>
          </a:bodyPr>
          <a:lstStyle/>
          <a:p>
            <a:pPr algn="ctr">
              <a:lnSpc>
                <a:spcPts val="3751"/>
              </a:lnSpc>
            </a:pPr>
            <a:r>
              <a:rPr lang="en-US" sz="3179" b="true">
                <a:solidFill>
                  <a:srgbClr val="1D1D1B"/>
                </a:solidFill>
                <a:latin typeface="Mont Bold"/>
                <a:ea typeface="Mont Bold"/>
                <a:cs typeface="Mont Bold"/>
                <a:sym typeface="Mont Bold"/>
              </a:rPr>
              <a:t>Imagination</a:t>
            </a:r>
          </a:p>
        </p:txBody>
      </p:sp>
      <p:sp>
        <p:nvSpPr>
          <p:cNvPr name="TextBox 29" id="29"/>
          <p:cNvSpPr txBox="true"/>
          <p:nvPr/>
        </p:nvSpPr>
        <p:spPr>
          <a:xfrm rot="0">
            <a:off x="1299712" y="8105223"/>
            <a:ext cx="2996372" cy="589101"/>
          </a:xfrm>
          <a:prstGeom prst="rect">
            <a:avLst/>
          </a:prstGeom>
        </p:spPr>
        <p:txBody>
          <a:bodyPr anchor="t" rtlCol="false" tIns="0" lIns="0" bIns="0" rIns="0">
            <a:spAutoFit/>
          </a:bodyPr>
          <a:lstStyle/>
          <a:p>
            <a:pPr algn="ctr">
              <a:lnSpc>
                <a:spcPts val="3751"/>
              </a:lnSpc>
            </a:pPr>
            <a:r>
              <a:rPr lang="en-US" sz="3179" b="true">
                <a:solidFill>
                  <a:srgbClr val="1D1D1B"/>
                </a:solidFill>
                <a:latin typeface="Mont Bold"/>
                <a:ea typeface="Mont Bold"/>
                <a:cs typeface="Mont Bold"/>
                <a:sym typeface="Mont Bold"/>
              </a:rPr>
              <a:t>Innovation</a:t>
            </a:r>
          </a:p>
        </p:txBody>
      </p:sp>
      <p:sp>
        <p:nvSpPr>
          <p:cNvPr name="TextBox 30" id="30"/>
          <p:cNvSpPr txBox="true"/>
          <p:nvPr/>
        </p:nvSpPr>
        <p:spPr>
          <a:xfrm rot="0">
            <a:off x="5433794" y="5938157"/>
            <a:ext cx="2996372" cy="589101"/>
          </a:xfrm>
          <a:prstGeom prst="rect">
            <a:avLst/>
          </a:prstGeom>
        </p:spPr>
        <p:txBody>
          <a:bodyPr anchor="t" rtlCol="false" tIns="0" lIns="0" bIns="0" rIns="0">
            <a:spAutoFit/>
          </a:bodyPr>
          <a:lstStyle/>
          <a:p>
            <a:pPr algn="ctr">
              <a:lnSpc>
                <a:spcPts val="3751"/>
              </a:lnSpc>
            </a:pPr>
            <a:r>
              <a:rPr lang="en-US" sz="3179" b="true">
                <a:solidFill>
                  <a:srgbClr val="1D1D1B"/>
                </a:solidFill>
                <a:latin typeface="Mont Bold"/>
                <a:ea typeface="Mont Bold"/>
                <a:cs typeface="Mont Bold"/>
                <a:sym typeface="Mont Bold"/>
              </a:rPr>
              <a:t>Empathy</a:t>
            </a:r>
          </a:p>
        </p:txBody>
      </p:sp>
      <p:sp>
        <p:nvSpPr>
          <p:cNvPr name="TextBox 31" id="31"/>
          <p:cNvSpPr txBox="true"/>
          <p:nvPr/>
        </p:nvSpPr>
        <p:spPr>
          <a:xfrm rot="0">
            <a:off x="5433794" y="8105223"/>
            <a:ext cx="2996372" cy="589101"/>
          </a:xfrm>
          <a:prstGeom prst="rect">
            <a:avLst/>
          </a:prstGeom>
        </p:spPr>
        <p:txBody>
          <a:bodyPr anchor="t" rtlCol="false" tIns="0" lIns="0" bIns="0" rIns="0">
            <a:spAutoFit/>
          </a:bodyPr>
          <a:lstStyle/>
          <a:p>
            <a:pPr algn="ctr">
              <a:lnSpc>
                <a:spcPts val="3751"/>
              </a:lnSpc>
            </a:pPr>
            <a:r>
              <a:rPr lang="en-US" sz="3179" b="true">
                <a:solidFill>
                  <a:srgbClr val="1D1D1B"/>
                </a:solidFill>
                <a:latin typeface="Mont Bold"/>
                <a:ea typeface="Mont Bold"/>
                <a:cs typeface="Mont Bold"/>
                <a:sym typeface="Mont Bold"/>
              </a:rPr>
              <a:t>Storytelling</a:t>
            </a:r>
          </a:p>
        </p:txBody>
      </p:sp>
      <p:sp>
        <p:nvSpPr>
          <p:cNvPr name="TextBox 32" id="32"/>
          <p:cNvSpPr txBox="true"/>
          <p:nvPr/>
        </p:nvSpPr>
        <p:spPr>
          <a:xfrm rot="0">
            <a:off x="9144000" y="5295643"/>
            <a:ext cx="8115300" cy="2577465"/>
          </a:xfrm>
          <a:prstGeom prst="rect">
            <a:avLst/>
          </a:prstGeom>
        </p:spPr>
        <p:txBody>
          <a:bodyPr anchor="t" rtlCol="false" tIns="0" lIns="0" bIns="0" rIns="0">
            <a:spAutoFit/>
          </a:bodyPr>
          <a:lstStyle/>
          <a:p>
            <a:pPr algn="l">
              <a:lnSpc>
                <a:spcPts val="3359"/>
              </a:lnSpc>
              <a:spcBef>
                <a:spcPct val="0"/>
              </a:spcBef>
            </a:pPr>
            <a:r>
              <a:rPr lang="en-US" sz="2399" spc="88">
                <a:solidFill>
                  <a:srgbClr val="1D1D1B"/>
                </a:solidFill>
                <a:latin typeface="Mont"/>
                <a:ea typeface="Mont"/>
                <a:cs typeface="Mont"/>
                <a:sym typeface="Mont"/>
              </a:rPr>
              <a:t>Disney Imagineers design experiences that are both</a:t>
            </a:r>
            <a:r>
              <a:rPr lang="en-US" sz="2399" spc="88">
                <a:solidFill>
                  <a:srgbClr val="1D1D1B"/>
                </a:solidFill>
                <a:latin typeface="Mont"/>
                <a:ea typeface="Mont"/>
                <a:cs typeface="Mont"/>
                <a:sym typeface="Mont"/>
              </a:rPr>
              <a:t> inclusive and impactful. At Disneyland, accessibility efforts shaped by lived experience show how thoughtful design can create belonging. We can bring that same care to our work—supported by tools like AI.</a:t>
            </a:r>
          </a:p>
        </p:txBody>
      </p:sp>
      <p:sp>
        <p:nvSpPr>
          <p:cNvPr name="TextBox 33" id="33"/>
          <p:cNvSpPr txBox="true"/>
          <p:nvPr/>
        </p:nvSpPr>
        <p:spPr>
          <a:xfrm rot="0">
            <a:off x="12699167" y="4526073"/>
            <a:ext cx="4718766" cy="203085"/>
          </a:xfrm>
          <a:prstGeom prst="rect">
            <a:avLst/>
          </a:prstGeom>
        </p:spPr>
        <p:txBody>
          <a:bodyPr anchor="t" rtlCol="false" tIns="0" lIns="0" bIns="0" rIns="0">
            <a:spAutoFit/>
          </a:bodyPr>
          <a:lstStyle/>
          <a:p>
            <a:pPr algn="l">
              <a:lnSpc>
                <a:spcPts val="1406"/>
              </a:lnSpc>
              <a:spcBef>
                <a:spcPct val="0"/>
              </a:spcBef>
            </a:pPr>
            <a:r>
              <a:rPr lang="en-US" sz="1004" spc="-20" u="sng">
                <a:solidFill>
                  <a:srgbClr val="1D1D1B"/>
                </a:solidFill>
                <a:latin typeface="Mont"/>
                <a:ea typeface="Mont"/>
                <a:cs typeface="Mont"/>
                <a:sym typeface="Mont"/>
                <a:hlinkClick r:id="rId13" tooltip="https://sites.disney.com/lifeatdisney/employee-stories/2022/07/08/leading-with-accessibility-in-mind-at-disneyland-park/"/>
              </a:rPr>
              <a:t>Leading with Accessibility in Mind at Disneyland Park | July 8, 2022</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9273392" y="1272392"/>
            <a:ext cx="10287000" cy="7742217"/>
          </a:xfrm>
          <a:custGeom>
            <a:avLst/>
            <a:gdLst/>
            <a:ahLst/>
            <a:cxnLst/>
            <a:rect r="r" b="b" t="t" l="l"/>
            <a:pathLst>
              <a:path h="7742217" w="10287000">
                <a:moveTo>
                  <a:pt x="0" y="0"/>
                </a:moveTo>
                <a:lnTo>
                  <a:pt x="10287000" y="0"/>
                </a:lnTo>
                <a:lnTo>
                  <a:pt x="10287000" y="7742216"/>
                </a:lnTo>
                <a:lnTo>
                  <a:pt x="0" y="7742216"/>
                </a:lnTo>
                <a:lnTo>
                  <a:pt x="0" y="0"/>
                </a:lnTo>
                <a:close/>
              </a:path>
            </a:pathLst>
          </a:custGeom>
          <a:blipFill>
            <a:blip r:embed="rId2"/>
            <a:stretch>
              <a:fillRect l="-22443" t="0" r="-77129" b="-49158"/>
            </a:stretch>
          </a:blipFill>
        </p:spPr>
      </p:sp>
      <p:grpSp>
        <p:nvGrpSpPr>
          <p:cNvPr name="Group 3" id="3"/>
          <p:cNvGrpSpPr/>
          <p:nvPr/>
        </p:nvGrpSpPr>
        <p:grpSpPr>
          <a:xfrm rot="0">
            <a:off x="11341796" y="628966"/>
            <a:ext cx="7490133" cy="10822405"/>
            <a:chOff x="0" y="0"/>
            <a:chExt cx="4356481" cy="6294628"/>
          </a:xfrm>
        </p:grpSpPr>
        <p:sp>
          <p:nvSpPr>
            <p:cNvPr name="Freeform 4" id="4"/>
            <p:cNvSpPr/>
            <p:nvPr/>
          </p:nvSpPr>
          <p:spPr>
            <a:xfrm flipH="false" flipV="false" rot="0">
              <a:off x="-31496" y="-27432"/>
              <a:ext cx="4387850" cy="6322060"/>
            </a:xfrm>
            <a:custGeom>
              <a:avLst/>
              <a:gdLst/>
              <a:ahLst/>
              <a:cxnLst/>
              <a:rect r="r" b="b" t="t" l="l"/>
              <a:pathLst>
                <a:path h="6322060" w="4387850">
                  <a:moveTo>
                    <a:pt x="4102481" y="509397"/>
                  </a:moveTo>
                  <a:cubicBezTo>
                    <a:pt x="4259453" y="543560"/>
                    <a:pt x="4387850" y="702945"/>
                    <a:pt x="4387850" y="863600"/>
                  </a:cubicBezTo>
                  <a:lnTo>
                    <a:pt x="4387850" y="6029960"/>
                  </a:lnTo>
                  <a:cubicBezTo>
                    <a:pt x="4387850" y="6190615"/>
                    <a:pt x="4256405" y="6322060"/>
                    <a:pt x="4095750" y="6322060"/>
                  </a:cubicBezTo>
                  <a:lnTo>
                    <a:pt x="258699" y="6322060"/>
                  </a:lnTo>
                  <a:cubicBezTo>
                    <a:pt x="98044" y="6322060"/>
                    <a:pt x="0" y="6194933"/>
                    <a:pt x="40767" y="6039485"/>
                  </a:cubicBezTo>
                  <a:lnTo>
                    <a:pt x="1560449" y="254508"/>
                  </a:lnTo>
                  <a:cubicBezTo>
                    <a:pt x="1601216" y="99187"/>
                    <a:pt x="1763141" y="0"/>
                    <a:pt x="1920113" y="34163"/>
                  </a:cubicBezTo>
                  <a:lnTo>
                    <a:pt x="4102481" y="509397"/>
                  </a:lnTo>
                  <a:close/>
                </a:path>
              </a:pathLst>
            </a:custGeom>
            <a:blipFill>
              <a:blip r:embed="rId3"/>
              <a:stretch>
                <a:fillRect l="-60511" t="0" r="-60511" b="0"/>
              </a:stretch>
            </a:blipFill>
          </p:spPr>
        </p:sp>
      </p:grpSp>
      <p:sp>
        <p:nvSpPr>
          <p:cNvPr name="Freeform 5" id="5"/>
          <p:cNvSpPr/>
          <p:nvPr/>
        </p:nvSpPr>
        <p:spPr>
          <a:xfrm flipH="false" flipV="false" rot="0">
            <a:off x="-946404" y="-2057400"/>
            <a:ext cx="3950208" cy="4114800"/>
          </a:xfrm>
          <a:custGeom>
            <a:avLst/>
            <a:gdLst/>
            <a:ahLst/>
            <a:cxnLst/>
            <a:rect r="r" b="b" t="t" l="l"/>
            <a:pathLst>
              <a:path h="4114800" w="3950208">
                <a:moveTo>
                  <a:pt x="0" y="0"/>
                </a:moveTo>
                <a:lnTo>
                  <a:pt x="3950208" y="0"/>
                </a:lnTo>
                <a:lnTo>
                  <a:pt x="39502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6" id="6"/>
          <p:cNvSpPr/>
          <p:nvPr/>
        </p:nvSpPr>
        <p:spPr>
          <a:xfrm flipH="false" flipV="false" rot="0">
            <a:off x="1028700" y="1028700"/>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1028700" y="6604045"/>
            <a:ext cx="3188494" cy="1366392"/>
            <a:chOff x="0" y="0"/>
            <a:chExt cx="948340" cy="406400"/>
          </a:xfrm>
        </p:grpSpPr>
        <p:sp>
          <p:nvSpPr>
            <p:cNvPr name="Freeform 8" id="8"/>
            <p:cNvSpPr/>
            <p:nvPr/>
          </p:nvSpPr>
          <p:spPr>
            <a:xfrm flipH="false" flipV="false" rot="0">
              <a:off x="0" y="0"/>
              <a:ext cx="948340" cy="406400"/>
            </a:xfrm>
            <a:custGeom>
              <a:avLst/>
              <a:gdLst/>
              <a:ahLst/>
              <a:cxnLst/>
              <a:rect r="r" b="b" t="t" l="l"/>
              <a:pathLst>
                <a:path h="406400" w="948340">
                  <a:moveTo>
                    <a:pt x="745140" y="0"/>
                  </a:moveTo>
                  <a:cubicBezTo>
                    <a:pt x="857364" y="0"/>
                    <a:pt x="948340" y="90976"/>
                    <a:pt x="948340" y="203200"/>
                  </a:cubicBezTo>
                  <a:cubicBezTo>
                    <a:pt x="948340" y="315424"/>
                    <a:pt x="857364" y="406400"/>
                    <a:pt x="745140"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9" id="9"/>
            <p:cNvSpPr txBox="true"/>
            <p:nvPr/>
          </p:nvSpPr>
          <p:spPr>
            <a:xfrm>
              <a:off x="0" y="-123825"/>
              <a:ext cx="948340" cy="530225"/>
            </a:xfrm>
            <a:prstGeom prst="rect">
              <a:avLst/>
            </a:prstGeom>
          </p:spPr>
          <p:txBody>
            <a:bodyPr anchor="ctr" rtlCol="false" tIns="50800" lIns="50800" bIns="50800" rIns="50800"/>
            <a:lstStyle/>
            <a:p>
              <a:pPr algn="ctr">
                <a:lnSpc>
                  <a:spcPts val="3227"/>
                </a:lnSpc>
              </a:pPr>
            </a:p>
          </p:txBody>
        </p:sp>
      </p:grpSp>
      <p:grpSp>
        <p:nvGrpSpPr>
          <p:cNvPr name="Group 10" id="10"/>
          <p:cNvGrpSpPr/>
          <p:nvPr/>
        </p:nvGrpSpPr>
        <p:grpSpPr>
          <a:xfrm rot="0">
            <a:off x="1028700" y="8208561"/>
            <a:ext cx="3188494" cy="1366392"/>
            <a:chOff x="0" y="0"/>
            <a:chExt cx="948340" cy="406400"/>
          </a:xfrm>
        </p:grpSpPr>
        <p:sp>
          <p:nvSpPr>
            <p:cNvPr name="Freeform 11" id="11"/>
            <p:cNvSpPr/>
            <p:nvPr/>
          </p:nvSpPr>
          <p:spPr>
            <a:xfrm flipH="false" flipV="false" rot="0">
              <a:off x="0" y="0"/>
              <a:ext cx="948340" cy="406400"/>
            </a:xfrm>
            <a:custGeom>
              <a:avLst/>
              <a:gdLst/>
              <a:ahLst/>
              <a:cxnLst/>
              <a:rect r="r" b="b" t="t" l="l"/>
              <a:pathLst>
                <a:path h="406400" w="948340">
                  <a:moveTo>
                    <a:pt x="745140" y="0"/>
                  </a:moveTo>
                  <a:cubicBezTo>
                    <a:pt x="857364" y="0"/>
                    <a:pt x="948340" y="90976"/>
                    <a:pt x="948340" y="203200"/>
                  </a:cubicBezTo>
                  <a:cubicBezTo>
                    <a:pt x="948340" y="315424"/>
                    <a:pt x="857364" y="406400"/>
                    <a:pt x="745140"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2" id="12"/>
            <p:cNvSpPr txBox="true"/>
            <p:nvPr/>
          </p:nvSpPr>
          <p:spPr>
            <a:xfrm>
              <a:off x="0" y="-123825"/>
              <a:ext cx="948340" cy="530225"/>
            </a:xfrm>
            <a:prstGeom prst="rect">
              <a:avLst/>
            </a:prstGeom>
          </p:spPr>
          <p:txBody>
            <a:bodyPr anchor="ctr" rtlCol="false" tIns="50800" lIns="50800" bIns="50800" rIns="50800"/>
            <a:lstStyle/>
            <a:p>
              <a:pPr algn="ctr">
                <a:lnSpc>
                  <a:spcPts val="3227"/>
                </a:lnSpc>
              </a:pPr>
            </a:p>
          </p:txBody>
        </p:sp>
      </p:grpSp>
      <p:grpSp>
        <p:nvGrpSpPr>
          <p:cNvPr name="Group 13" id="13"/>
          <p:cNvGrpSpPr/>
          <p:nvPr/>
        </p:nvGrpSpPr>
        <p:grpSpPr>
          <a:xfrm rot="0">
            <a:off x="4568470" y="6604045"/>
            <a:ext cx="3188494" cy="1366392"/>
            <a:chOff x="0" y="0"/>
            <a:chExt cx="948340" cy="406400"/>
          </a:xfrm>
        </p:grpSpPr>
        <p:sp>
          <p:nvSpPr>
            <p:cNvPr name="Freeform 14" id="14"/>
            <p:cNvSpPr/>
            <p:nvPr/>
          </p:nvSpPr>
          <p:spPr>
            <a:xfrm flipH="false" flipV="false" rot="0">
              <a:off x="0" y="0"/>
              <a:ext cx="948340" cy="406400"/>
            </a:xfrm>
            <a:custGeom>
              <a:avLst/>
              <a:gdLst/>
              <a:ahLst/>
              <a:cxnLst/>
              <a:rect r="r" b="b" t="t" l="l"/>
              <a:pathLst>
                <a:path h="406400" w="948340">
                  <a:moveTo>
                    <a:pt x="745140" y="0"/>
                  </a:moveTo>
                  <a:cubicBezTo>
                    <a:pt x="857364" y="0"/>
                    <a:pt x="948340" y="90976"/>
                    <a:pt x="948340" y="203200"/>
                  </a:cubicBezTo>
                  <a:cubicBezTo>
                    <a:pt x="948340" y="315424"/>
                    <a:pt x="857364" y="406400"/>
                    <a:pt x="745140"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5" id="15"/>
            <p:cNvSpPr txBox="true"/>
            <p:nvPr/>
          </p:nvSpPr>
          <p:spPr>
            <a:xfrm>
              <a:off x="0" y="-123825"/>
              <a:ext cx="948340" cy="530225"/>
            </a:xfrm>
            <a:prstGeom prst="rect">
              <a:avLst/>
            </a:prstGeom>
          </p:spPr>
          <p:txBody>
            <a:bodyPr anchor="ctr" rtlCol="false" tIns="50800" lIns="50800" bIns="50800" rIns="50800"/>
            <a:lstStyle/>
            <a:p>
              <a:pPr algn="ctr">
                <a:lnSpc>
                  <a:spcPts val="3227"/>
                </a:lnSpc>
              </a:pPr>
            </a:p>
          </p:txBody>
        </p:sp>
      </p:grpSp>
      <p:grpSp>
        <p:nvGrpSpPr>
          <p:cNvPr name="Group 16" id="16"/>
          <p:cNvGrpSpPr/>
          <p:nvPr/>
        </p:nvGrpSpPr>
        <p:grpSpPr>
          <a:xfrm rot="0">
            <a:off x="4568470" y="8208561"/>
            <a:ext cx="3188494" cy="1366392"/>
            <a:chOff x="0" y="0"/>
            <a:chExt cx="948340" cy="406400"/>
          </a:xfrm>
        </p:grpSpPr>
        <p:sp>
          <p:nvSpPr>
            <p:cNvPr name="Freeform 17" id="17"/>
            <p:cNvSpPr/>
            <p:nvPr/>
          </p:nvSpPr>
          <p:spPr>
            <a:xfrm flipH="false" flipV="false" rot="0">
              <a:off x="0" y="0"/>
              <a:ext cx="948340" cy="406400"/>
            </a:xfrm>
            <a:custGeom>
              <a:avLst/>
              <a:gdLst/>
              <a:ahLst/>
              <a:cxnLst/>
              <a:rect r="r" b="b" t="t" l="l"/>
              <a:pathLst>
                <a:path h="406400" w="948340">
                  <a:moveTo>
                    <a:pt x="745140" y="0"/>
                  </a:moveTo>
                  <a:cubicBezTo>
                    <a:pt x="857364" y="0"/>
                    <a:pt x="948340" y="90976"/>
                    <a:pt x="948340" y="203200"/>
                  </a:cubicBezTo>
                  <a:cubicBezTo>
                    <a:pt x="948340" y="315424"/>
                    <a:pt x="857364" y="406400"/>
                    <a:pt x="745140"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8" id="18"/>
            <p:cNvSpPr txBox="true"/>
            <p:nvPr/>
          </p:nvSpPr>
          <p:spPr>
            <a:xfrm>
              <a:off x="0" y="-123825"/>
              <a:ext cx="948340" cy="530225"/>
            </a:xfrm>
            <a:prstGeom prst="rect">
              <a:avLst/>
            </a:prstGeom>
          </p:spPr>
          <p:txBody>
            <a:bodyPr anchor="ctr" rtlCol="false" tIns="50800" lIns="50800" bIns="50800" rIns="50800"/>
            <a:lstStyle/>
            <a:p>
              <a:pPr algn="ctr">
                <a:lnSpc>
                  <a:spcPts val="3227"/>
                </a:lnSpc>
              </a:pPr>
            </a:p>
          </p:txBody>
        </p:sp>
      </p:grpSp>
      <p:grpSp>
        <p:nvGrpSpPr>
          <p:cNvPr name="Group 19" id="19"/>
          <p:cNvGrpSpPr/>
          <p:nvPr/>
        </p:nvGrpSpPr>
        <p:grpSpPr>
          <a:xfrm rot="0">
            <a:off x="8108240" y="6604045"/>
            <a:ext cx="3188494" cy="1366392"/>
            <a:chOff x="0" y="0"/>
            <a:chExt cx="948340" cy="406400"/>
          </a:xfrm>
        </p:grpSpPr>
        <p:sp>
          <p:nvSpPr>
            <p:cNvPr name="Freeform 20" id="20"/>
            <p:cNvSpPr/>
            <p:nvPr/>
          </p:nvSpPr>
          <p:spPr>
            <a:xfrm flipH="false" flipV="false" rot="0">
              <a:off x="0" y="0"/>
              <a:ext cx="948340" cy="406400"/>
            </a:xfrm>
            <a:custGeom>
              <a:avLst/>
              <a:gdLst/>
              <a:ahLst/>
              <a:cxnLst/>
              <a:rect r="r" b="b" t="t" l="l"/>
              <a:pathLst>
                <a:path h="406400" w="948340">
                  <a:moveTo>
                    <a:pt x="745140" y="0"/>
                  </a:moveTo>
                  <a:cubicBezTo>
                    <a:pt x="857364" y="0"/>
                    <a:pt x="948340" y="90976"/>
                    <a:pt x="948340" y="203200"/>
                  </a:cubicBezTo>
                  <a:cubicBezTo>
                    <a:pt x="948340" y="315424"/>
                    <a:pt x="857364" y="406400"/>
                    <a:pt x="745140"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21" id="21"/>
            <p:cNvSpPr txBox="true"/>
            <p:nvPr/>
          </p:nvSpPr>
          <p:spPr>
            <a:xfrm>
              <a:off x="0" y="-123825"/>
              <a:ext cx="948340" cy="530225"/>
            </a:xfrm>
            <a:prstGeom prst="rect">
              <a:avLst/>
            </a:prstGeom>
          </p:spPr>
          <p:txBody>
            <a:bodyPr anchor="ctr" rtlCol="false" tIns="50800" lIns="50800" bIns="50800" rIns="50800"/>
            <a:lstStyle/>
            <a:p>
              <a:pPr algn="ctr">
                <a:lnSpc>
                  <a:spcPts val="3227"/>
                </a:lnSpc>
              </a:pPr>
            </a:p>
          </p:txBody>
        </p:sp>
      </p:grpSp>
      <p:grpSp>
        <p:nvGrpSpPr>
          <p:cNvPr name="Group 22" id="22"/>
          <p:cNvGrpSpPr/>
          <p:nvPr/>
        </p:nvGrpSpPr>
        <p:grpSpPr>
          <a:xfrm rot="0">
            <a:off x="8108240" y="8208561"/>
            <a:ext cx="3188494" cy="1366392"/>
            <a:chOff x="0" y="0"/>
            <a:chExt cx="948340" cy="406400"/>
          </a:xfrm>
        </p:grpSpPr>
        <p:sp>
          <p:nvSpPr>
            <p:cNvPr name="Freeform 23" id="23"/>
            <p:cNvSpPr/>
            <p:nvPr/>
          </p:nvSpPr>
          <p:spPr>
            <a:xfrm flipH="false" flipV="false" rot="0">
              <a:off x="0" y="0"/>
              <a:ext cx="948340" cy="406400"/>
            </a:xfrm>
            <a:custGeom>
              <a:avLst/>
              <a:gdLst/>
              <a:ahLst/>
              <a:cxnLst/>
              <a:rect r="r" b="b" t="t" l="l"/>
              <a:pathLst>
                <a:path h="406400" w="948340">
                  <a:moveTo>
                    <a:pt x="745140" y="0"/>
                  </a:moveTo>
                  <a:cubicBezTo>
                    <a:pt x="857364" y="0"/>
                    <a:pt x="948340" y="90976"/>
                    <a:pt x="948340" y="203200"/>
                  </a:cubicBezTo>
                  <a:cubicBezTo>
                    <a:pt x="948340" y="315424"/>
                    <a:pt x="857364" y="406400"/>
                    <a:pt x="745140"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24" id="24"/>
            <p:cNvSpPr txBox="true"/>
            <p:nvPr/>
          </p:nvSpPr>
          <p:spPr>
            <a:xfrm>
              <a:off x="0" y="-123825"/>
              <a:ext cx="948340" cy="530225"/>
            </a:xfrm>
            <a:prstGeom prst="rect">
              <a:avLst/>
            </a:prstGeom>
          </p:spPr>
          <p:txBody>
            <a:bodyPr anchor="ctr" rtlCol="false" tIns="50800" lIns="50800" bIns="50800" rIns="50800"/>
            <a:lstStyle/>
            <a:p>
              <a:pPr algn="ctr">
                <a:lnSpc>
                  <a:spcPts val="3227"/>
                </a:lnSpc>
              </a:pPr>
            </a:p>
          </p:txBody>
        </p:sp>
      </p:grpSp>
      <p:sp>
        <p:nvSpPr>
          <p:cNvPr name="Freeform 25" id="25"/>
          <p:cNvSpPr/>
          <p:nvPr/>
        </p:nvSpPr>
        <p:spPr>
          <a:xfrm flipH="false" flipV="false" rot="-10800000">
            <a:off x="10999106" y="7188695"/>
            <a:ext cx="916133" cy="1003981"/>
          </a:xfrm>
          <a:custGeom>
            <a:avLst/>
            <a:gdLst/>
            <a:ahLst/>
            <a:cxnLst/>
            <a:rect r="r" b="b" t="t" l="l"/>
            <a:pathLst>
              <a:path h="1003981" w="916133">
                <a:moveTo>
                  <a:pt x="0" y="0"/>
                </a:moveTo>
                <a:lnTo>
                  <a:pt x="916132" y="0"/>
                </a:lnTo>
                <a:lnTo>
                  <a:pt x="916132" y="1003981"/>
                </a:lnTo>
                <a:lnTo>
                  <a:pt x="0" y="100398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6" id="26"/>
          <p:cNvSpPr/>
          <p:nvPr/>
        </p:nvSpPr>
        <p:spPr>
          <a:xfrm flipH="false" flipV="false" rot="0">
            <a:off x="4085183" y="7048663"/>
            <a:ext cx="615297" cy="477154"/>
          </a:xfrm>
          <a:custGeom>
            <a:avLst/>
            <a:gdLst/>
            <a:ahLst/>
            <a:cxnLst/>
            <a:rect r="r" b="b" t="t" l="l"/>
            <a:pathLst>
              <a:path h="477154" w="615297">
                <a:moveTo>
                  <a:pt x="0" y="0"/>
                </a:moveTo>
                <a:lnTo>
                  <a:pt x="615297" y="0"/>
                </a:lnTo>
                <a:lnTo>
                  <a:pt x="615297" y="477155"/>
                </a:lnTo>
                <a:lnTo>
                  <a:pt x="0" y="4771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7" id="27"/>
          <p:cNvSpPr/>
          <p:nvPr/>
        </p:nvSpPr>
        <p:spPr>
          <a:xfrm flipH="false" flipV="false" rot="0">
            <a:off x="7676758" y="7048663"/>
            <a:ext cx="615297" cy="477154"/>
          </a:xfrm>
          <a:custGeom>
            <a:avLst/>
            <a:gdLst/>
            <a:ahLst/>
            <a:cxnLst/>
            <a:rect r="r" b="b" t="t" l="l"/>
            <a:pathLst>
              <a:path h="477154" w="615297">
                <a:moveTo>
                  <a:pt x="0" y="0"/>
                </a:moveTo>
                <a:lnTo>
                  <a:pt x="615297" y="0"/>
                </a:lnTo>
                <a:lnTo>
                  <a:pt x="615297" y="477155"/>
                </a:lnTo>
                <a:lnTo>
                  <a:pt x="0" y="4771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8" id="28"/>
          <p:cNvSpPr/>
          <p:nvPr/>
        </p:nvSpPr>
        <p:spPr>
          <a:xfrm flipH="false" flipV="false" rot="-10800000">
            <a:off x="7676758" y="8653180"/>
            <a:ext cx="615297" cy="477154"/>
          </a:xfrm>
          <a:custGeom>
            <a:avLst/>
            <a:gdLst/>
            <a:ahLst/>
            <a:cxnLst/>
            <a:rect r="r" b="b" t="t" l="l"/>
            <a:pathLst>
              <a:path h="477154" w="615297">
                <a:moveTo>
                  <a:pt x="0" y="0"/>
                </a:moveTo>
                <a:lnTo>
                  <a:pt x="615297" y="0"/>
                </a:lnTo>
                <a:lnTo>
                  <a:pt x="615297" y="477155"/>
                </a:lnTo>
                <a:lnTo>
                  <a:pt x="0" y="4771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9" id="29"/>
          <p:cNvSpPr/>
          <p:nvPr/>
        </p:nvSpPr>
        <p:spPr>
          <a:xfrm flipH="false" flipV="false" rot="-10800000">
            <a:off x="4085183" y="8653180"/>
            <a:ext cx="615297" cy="477154"/>
          </a:xfrm>
          <a:custGeom>
            <a:avLst/>
            <a:gdLst/>
            <a:ahLst/>
            <a:cxnLst/>
            <a:rect r="r" b="b" t="t" l="l"/>
            <a:pathLst>
              <a:path h="477154" w="615297">
                <a:moveTo>
                  <a:pt x="0" y="0"/>
                </a:moveTo>
                <a:lnTo>
                  <a:pt x="615297" y="0"/>
                </a:lnTo>
                <a:lnTo>
                  <a:pt x="615297" y="477155"/>
                </a:lnTo>
                <a:lnTo>
                  <a:pt x="0" y="4771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30" id="30"/>
          <p:cNvSpPr txBox="true"/>
          <p:nvPr/>
        </p:nvSpPr>
        <p:spPr>
          <a:xfrm rot="0">
            <a:off x="1499994" y="928542"/>
            <a:ext cx="2712418" cy="474837"/>
          </a:xfrm>
          <a:prstGeom prst="rect">
            <a:avLst/>
          </a:prstGeom>
        </p:spPr>
        <p:txBody>
          <a:bodyPr anchor="t" rtlCol="false" tIns="0" lIns="0" bIns="0" rIns="0">
            <a:spAutoFit/>
          </a:bodyPr>
          <a:lstStyle/>
          <a:p>
            <a:pPr algn="just">
              <a:lnSpc>
                <a:spcPts val="3227"/>
              </a:lnSpc>
              <a:spcBef>
                <a:spcPct val="0"/>
              </a:spcBef>
            </a:pPr>
            <a:r>
              <a:rPr lang="en-US" sz="2305" spc="-46">
                <a:solidFill>
                  <a:srgbClr val="1D1D1B"/>
                </a:solidFill>
                <a:latin typeface="Mont"/>
                <a:ea typeface="Mont"/>
                <a:cs typeface="Mont"/>
                <a:sym typeface="Mont"/>
              </a:rPr>
              <a:t>AL ASPE 2025</a:t>
            </a:r>
          </a:p>
        </p:txBody>
      </p:sp>
      <p:sp>
        <p:nvSpPr>
          <p:cNvPr name="TextBox 31" id="31"/>
          <p:cNvSpPr txBox="true"/>
          <p:nvPr/>
        </p:nvSpPr>
        <p:spPr>
          <a:xfrm rot="0">
            <a:off x="1028700" y="1695280"/>
            <a:ext cx="7263355" cy="2035283"/>
          </a:xfrm>
          <a:prstGeom prst="rect">
            <a:avLst/>
          </a:prstGeom>
        </p:spPr>
        <p:txBody>
          <a:bodyPr anchor="t" rtlCol="false" tIns="0" lIns="0" bIns="0" rIns="0">
            <a:spAutoFit/>
          </a:bodyPr>
          <a:lstStyle/>
          <a:p>
            <a:pPr algn="l">
              <a:lnSpc>
                <a:spcPts val="7195"/>
              </a:lnSpc>
            </a:pPr>
            <a:r>
              <a:rPr lang="en-US" sz="6098" b="true">
                <a:solidFill>
                  <a:srgbClr val="1D1D1B"/>
                </a:solidFill>
                <a:latin typeface="Mont Bold"/>
                <a:ea typeface="Mont Bold"/>
                <a:cs typeface="Mont Bold"/>
                <a:sym typeface="Mont Bold"/>
              </a:rPr>
              <a:t>Simple Ways to Start Using AI</a:t>
            </a:r>
          </a:p>
        </p:txBody>
      </p:sp>
      <p:sp>
        <p:nvSpPr>
          <p:cNvPr name="TextBox 32" id="32"/>
          <p:cNvSpPr txBox="true"/>
          <p:nvPr/>
        </p:nvSpPr>
        <p:spPr>
          <a:xfrm rot="0">
            <a:off x="1028700" y="5742111"/>
            <a:ext cx="3539770" cy="500865"/>
          </a:xfrm>
          <a:prstGeom prst="rect">
            <a:avLst/>
          </a:prstGeom>
        </p:spPr>
        <p:txBody>
          <a:bodyPr anchor="t" rtlCol="false" tIns="0" lIns="0" bIns="0" rIns="0">
            <a:spAutoFit/>
          </a:bodyPr>
          <a:lstStyle/>
          <a:p>
            <a:pPr algn="l">
              <a:lnSpc>
                <a:spcPts val="3154"/>
              </a:lnSpc>
            </a:pPr>
            <a:r>
              <a:rPr lang="en-US" sz="2672" b="true">
                <a:solidFill>
                  <a:srgbClr val="1D1D1B"/>
                </a:solidFill>
                <a:latin typeface="Mont Bold"/>
                <a:ea typeface="Mont Bold"/>
                <a:cs typeface="Mont Bold"/>
                <a:sym typeface="Mont Bold"/>
              </a:rPr>
              <a:t>Workflow Roadmap</a:t>
            </a:r>
          </a:p>
        </p:txBody>
      </p:sp>
      <p:sp>
        <p:nvSpPr>
          <p:cNvPr name="TextBox 33" id="33"/>
          <p:cNvSpPr txBox="true"/>
          <p:nvPr/>
        </p:nvSpPr>
        <p:spPr>
          <a:xfrm rot="0">
            <a:off x="1487605" y="6788546"/>
            <a:ext cx="2270683" cy="902139"/>
          </a:xfrm>
          <a:prstGeom prst="rect">
            <a:avLst/>
          </a:prstGeom>
        </p:spPr>
        <p:txBody>
          <a:bodyPr anchor="t" rtlCol="false" tIns="0" lIns="0" bIns="0" rIns="0">
            <a:spAutoFit/>
          </a:bodyPr>
          <a:lstStyle/>
          <a:p>
            <a:pPr algn="ctr">
              <a:lnSpc>
                <a:spcPts val="3154"/>
              </a:lnSpc>
            </a:pPr>
            <a:r>
              <a:rPr lang="en-US" sz="2672" b="true">
                <a:solidFill>
                  <a:srgbClr val="1D1D1B"/>
                </a:solidFill>
                <a:latin typeface="Mont Bold"/>
                <a:ea typeface="Mont Bold"/>
                <a:cs typeface="Mont Bold"/>
                <a:sym typeface="Mont Bold"/>
              </a:rPr>
              <a:t>Clarify your message</a:t>
            </a:r>
          </a:p>
        </p:txBody>
      </p:sp>
      <p:sp>
        <p:nvSpPr>
          <p:cNvPr name="TextBox 34" id="34"/>
          <p:cNvSpPr txBox="true"/>
          <p:nvPr/>
        </p:nvSpPr>
        <p:spPr>
          <a:xfrm rot="0">
            <a:off x="1403379" y="8393063"/>
            <a:ext cx="2354910" cy="902139"/>
          </a:xfrm>
          <a:prstGeom prst="rect">
            <a:avLst/>
          </a:prstGeom>
        </p:spPr>
        <p:txBody>
          <a:bodyPr anchor="t" rtlCol="false" tIns="0" lIns="0" bIns="0" rIns="0">
            <a:spAutoFit/>
          </a:bodyPr>
          <a:lstStyle/>
          <a:p>
            <a:pPr algn="ctr">
              <a:lnSpc>
                <a:spcPts val="3154"/>
              </a:lnSpc>
            </a:pPr>
            <a:r>
              <a:rPr lang="en-US" sz="2672" b="true">
                <a:solidFill>
                  <a:srgbClr val="1D1D1B"/>
                </a:solidFill>
                <a:latin typeface="Mont Bold"/>
                <a:ea typeface="Mont Bold"/>
                <a:cs typeface="Mont Bold"/>
                <a:sym typeface="Mont Bold"/>
              </a:rPr>
              <a:t>Reflect with session notes</a:t>
            </a:r>
          </a:p>
        </p:txBody>
      </p:sp>
      <p:sp>
        <p:nvSpPr>
          <p:cNvPr name="TextBox 35" id="35"/>
          <p:cNvSpPr txBox="true"/>
          <p:nvPr/>
        </p:nvSpPr>
        <p:spPr>
          <a:xfrm rot="0">
            <a:off x="5027375" y="6788546"/>
            <a:ext cx="2270683" cy="902139"/>
          </a:xfrm>
          <a:prstGeom prst="rect">
            <a:avLst/>
          </a:prstGeom>
        </p:spPr>
        <p:txBody>
          <a:bodyPr anchor="t" rtlCol="false" tIns="0" lIns="0" bIns="0" rIns="0">
            <a:spAutoFit/>
          </a:bodyPr>
          <a:lstStyle/>
          <a:p>
            <a:pPr algn="ctr">
              <a:lnSpc>
                <a:spcPts val="3154"/>
              </a:lnSpc>
            </a:pPr>
            <a:r>
              <a:rPr lang="en-US" sz="2672" b="true">
                <a:solidFill>
                  <a:srgbClr val="1D1D1B"/>
                </a:solidFill>
                <a:latin typeface="Mont Bold"/>
                <a:ea typeface="Mont Bold"/>
                <a:cs typeface="Mont Bold"/>
                <a:sym typeface="Mont Bold"/>
              </a:rPr>
              <a:t>Brainstorm new ideas</a:t>
            </a:r>
          </a:p>
        </p:txBody>
      </p:sp>
      <p:sp>
        <p:nvSpPr>
          <p:cNvPr name="TextBox 36" id="36"/>
          <p:cNvSpPr txBox="true"/>
          <p:nvPr/>
        </p:nvSpPr>
        <p:spPr>
          <a:xfrm rot="0">
            <a:off x="4835283" y="8393063"/>
            <a:ext cx="2660501" cy="902139"/>
          </a:xfrm>
          <a:prstGeom prst="rect">
            <a:avLst/>
          </a:prstGeom>
        </p:spPr>
        <p:txBody>
          <a:bodyPr anchor="t" rtlCol="false" tIns="0" lIns="0" bIns="0" rIns="0">
            <a:spAutoFit/>
          </a:bodyPr>
          <a:lstStyle/>
          <a:p>
            <a:pPr algn="ctr">
              <a:lnSpc>
                <a:spcPts val="3154"/>
              </a:lnSpc>
            </a:pPr>
            <a:r>
              <a:rPr lang="en-US" sz="2672" b="true">
                <a:solidFill>
                  <a:srgbClr val="1D1D1B"/>
                </a:solidFill>
                <a:latin typeface="Mont Bold"/>
                <a:ea typeface="Mont Bold"/>
                <a:cs typeface="Mont Bold"/>
                <a:sym typeface="Mont Bold"/>
              </a:rPr>
              <a:t>Streamline your planning</a:t>
            </a:r>
          </a:p>
        </p:txBody>
      </p:sp>
      <p:sp>
        <p:nvSpPr>
          <p:cNvPr name="TextBox 37" id="37"/>
          <p:cNvSpPr txBox="true"/>
          <p:nvPr/>
        </p:nvSpPr>
        <p:spPr>
          <a:xfrm rot="0">
            <a:off x="1028700" y="3851249"/>
            <a:ext cx="10857024" cy="1473200"/>
          </a:xfrm>
          <a:prstGeom prst="rect">
            <a:avLst/>
          </a:prstGeom>
        </p:spPr>
        <p:txBody>
          <a:bodyPr anchor="t" rtlCol="false" tIns="0" lIns="0" bIns="0" rIns="0">
            <a:spAutoFit/>
          </a:bodyPr>
          <a:lstStyle/>
          <a:p>
            <a:pPr algn="l">
              <a:lnSpc>
                <a:spcPts val="2800"/>
              </a:lnSpc>
              <a:spcBef>
                <a:spcPct val="0"/>
              </a:spcBef>
            </a:pPr>
            <a:r>
              <a:rPr lang="en-US" sz="2000" spc="74">
                <a:solidFill>
                  <a:srgbClr val="1D1D1B"/>
                </a:solidFill>
                <a:latin typeface="Mont"/>
                <a:ea typeface="Mont"/>
                <a:cs typeface="Mont"/>
                <a:sym typeface="Mont"/>
              </a:rPr>
              <a:t>AI isn’t here to replace you—it’</a:t>
            </a:r>
            <a:r>
              <a:rPr lang="en-US" sz="2000" spc="74">
                <a:solidFill>
                  <a:srgbClr val="1D1D1B"/>
                </a:solidFill>
                <a:latin typeface="Mont"/>
                <a:ea typeface="Mont"/>
                <a:cs typeface="Mont"/>
                <a:sym typeface="Mont"/>
              </a:rPr>
              <a:t>s here to support you. These tools can make communication clearer, generate creative strategies, and reduce time spent on routine tasks. At each step of your workflow, AI can help you focus more energy on human connection and meaningful outcomes.</a:t>
            </a:r>
          </a:p>
        </p:txBody>
      </p:sp>
      <p:sp>
        <p:nvSpPr>
          <p:cNvPr name="TextBox 38" id="38"/>
          <p:cNvSpPr txBox="true"/>
          <p:nvPr/>
        </p:nvSpPr>
        <p:spPr>
          <a:xfrm rot="0">
            <a:off x="8758293" y="6788546"/>
            <a:ext cx="1998155" cy="902139"/>
          </a:xfrm>
          <a:prstGeom prst="rect">
            <a:avLst/>
          </a:prstGeom>
        </p:spPr>
        <p:txBody>
          <a:bodyPr anchor="t" rtlCol="false" tIns="0" lIns="0" bIns="0" rIns="0">
            <a:spAutoFit/>
          </a:bodyPr>
          <a:lstStyle/>
          <a:p>
            <a:pPr algn="ctr">
              <a:lnSpc>
                <a:spcPts val="3154"/>
              </a:lnSpc>
            </a:pPr>
            <a:r>
              <a:rPr lang="en-US" sz="2672" b="true">
                <a:solidFill>
                  <a:srgbClr val="1D1D1B"/>
                </a:solidFill>
                <a:latin typeface="Mont Bold"/>
                <a:ea typeface="Mont Bold"/>
                <a:cs typeface="Mont Bold"/>
                <a:sym typeface="Mont Bold"/>
              </a:rPr>
              <a:t>Personalize support</a:t>
            </a:r>
          </a:p>
        </p:txBody>
      </p:sp>
      <p:sp>
        <p:nvSpPr>
          <p:cNvPr name="TextBox 39" id="39"/>
          <p:cNvSpPr txBox="true"/>
          <p:nvPr/>
        </p:nvSpPr>
        <p:spPr>
          <a:xfrm rot="0">
            <a:off x="8476430" y="8393063"/>
            <a:ext cx="2522675" cy="902139"/>
          </a:xfrm>
          <a:prstGeom prst="rect">
            <a:avLst/>
          </a:prstGeom>
        </p:spPr>
        <p:txBody>
          <a:bodyPr anchor="t" rtlCol="false" tIns="0" lIns="0" bIns="0" rIns="0">
            <a:spAutoFit/>
          </a:bodyPr>
          <a:lstStyle/>
          <a:p>
            <a:pPr algn="ctr">
              <a:lnSpc>
                <a:spcPts val="3154"/>
              </a:lnSpc>
            </a:pPr>
            <a:r>
              <a:rPr lang="en-US" sz="2672" b="true">
                <a:solidFill>
                  <a:srgbClr val="1D1D1B"/>
                </a:solidFill>
                <a:latin typeface="Mont Bold"/>
                <a:ea typeface="Mont Bold"/>
                <a:cs typeface="Mont Bold"/>
                <a:sym typeface="Mont Bold"/>
              </a:rPr>
              <a:t>Draft quick follow-ups</a:t>
            </a:r>
          </a:p>
        </p:txBody>
      </p:sp>
      <p:sp>
        <p:nvSpPr>
          <p:cNvPr name="Freeform 40" id="40"/>
          <p:cNvSpPr/>
          <p:nvPr/>
        </p:nvSpPr>
        <p:spPr>
          <a:xfrm flipH="false" flipV="false" rot="0">
            <a:off x="12273819" y="1520578"/>
            <a:ext cx="2209985" cy="2209985"/>
          </a:xfrm>
          <a:custGeom>
            <a:avLst/>
            <a:gdLst/>
            <a:ahLst/>
            <a:cxnLst/>
            <a:rect r="r" b="b" t="t" l="l"/>
            <a:pathLst>
              <a:path h="2209985" w="2209985">
                <a:moveTo>
                  <a:pt x="0" y="0"/>
                </a:moveTo>
                <a:lnTo>
                  <a:pt x="2209985" y="0"/>
                </a:lnTo>
                <a:lnTo>
                  <a:pt x="2209985" y="2209985"/>
                </a:lnTo>
                <a:lnTo>
                  <a:pt x="0" y="2209985"/>
                </a:lnTo>
                <a:lnTo>
                  <a:pt x="0" y="0"/>
                </a:lnTo>
                <a:close/>
              </a:path>
            </a:pathLst>
          </a:custGeom>
          <a:blipFill>
            <a:blip r:embed="rId12"/>
            <a:stretch>
              <a:fillRect l="0" t="0" r="0" b="0"/>
            </a:stretch>
          </a:blipFill>
        </p:spPr>
      </p:sp>
      <p:sp>
        <p:nvSpPr>
          <p:cNvPr name="Freeform 41" id="41"/>
          <p:cNvSpPr/>
          <p:nvPr/>
        </p:nvSpPr>
        <p:spPr>
          <a:xfrm flipH="false" flipV="false" rot="0">
            <a:off x="8476430" y="425103"/>
            <a:ext cx="4340501" cy="1470202"/>
          </a:xfrm>
          <a:custGeom>
            <a:avLst/>
            <a:gdLst/>
            <a:ahLst/>
            <a:cxnLst/>
            <a:rect r="r" b="b" t="t" l="l"/>
            <a:pathLst>
              <a:path h="1470202" w="4340501">
                <a:moveTo>
                  <a:pt x="0" y="0"/>
                </a:moveTo>
                <a:lnTo>
                  <a:pt x="4340501" y="0"/>
                </a:lnTo>
                <a:lnTo>
                  <a:pt x="4340501" y="1470202"/>
                </a:lnTo>
                <a:lnTo>
                  <a:pt x="0" y="147020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69668" y="-225351"/>
            <a:ext cx="18427336" cy="4592526"/>
          </a:xfrm>
          <a:custGeom>
            <a:avLst/>
            <a:gdLst/>
            <a:ahLst/>
            <a:cxnLst/>
            <a:rect r="r" b="b" t="t" l="l"/>
            <a:pathLst>
              <a:path h="4592526" w="18427336">
                <a:moveTo>
                  <a:pt x="0" y="0"/>
                </a:moveTo>
                <a:lnTo>
                  <a:pt x="18427336" y="0"/>
                </a:lnTo>
                <a:lnTo>
                  <a:pt x="18427336" y="4592526"/>
                </a:lnTo>
                <a:lnTo>
                  <a:pt x="0" y="4592526"/>
                </a:lnTo>
                <a:lnTo>
                  <a:pt x="0" y="0"/>
                </a:lnTo>
                <a:close/>
              </a:path>
            </a:pathLst>
          </a:custGeom>
          <a:blipFill>
            <a:blip r:embed="rId2"/>
            <a:stretch>
              <a:fillRect l="-3027" t="0" r="-11213" b="-157844"/>
            </a:stretch>
          </a:blipFill>
        </p:spPr>
      </p:sp>
      <p:sp>
        <p:nvSpPr>
          <p:cNvPr name="Freeform 3" id="3"/>
          <p:cNvSpPr/>
          <p:nvPr/>
        </p:nvSpPr>
        <p:spPr>
          <a:xfrm flipH="false" flipV="false" rot="0">
            <a:off x="14830456" y="-462535"/>
            <a:ext cx="4055890" cy="4050820"/>
          </a:xfrm>
          <a:custGeom>
            <a:avLst/>
            <a:gdLst/>
            <a:ahLst/>
            <a:cxnLst/>
            <a:rect r="r" b="b" t="t" l="l"/>
            <a:pathLst>
              <a:path h="4050820" w="4055890">
                <a:moveTo>
                  <a:pt x="0" y="0"/>
                </a:moveTo>
                <a:lnTo>
                  <a:pt x="4055890" y="0"/>
                </a:lnTo>
                <a:lnTo>
                  <a:pt x="4055890" y="4050820"/>
                </a:lnTo>
                <a:lnTo>
                  <a:pt x="0" y="40508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28700" y="1028700"/>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028700" y="6112616"/>
            <a:ext cx="18526909" cy="4393279"/>
            <a:chOff x="0" y="0"/>
            <a:chExt cx="22424243" cy="5317453"/>
          </a:xfrm>
        </p:grpSpPr>
        <p:sp>
          <p:nvSpPr>
            <p:cNvPr name="Freeform 6" id="6"/>
            <p:cNvSpPr/>
            <p:nvPr/>
          </p:nvSpPr>
          <p:spPr>
            <a:xfrm flipH="false" flipV="false" rot="0">
              <a:off x="0" y="0"/>
              <a:ext cx="22424242" cy="5317453"/>
            </a:xfrm>
            <a:custGeom>
              <a:avLst/>
              <a:gdLst/>
              <a:ahLst/>
              <a:cxnLst/>
              <a:rect r="r" b="b" t="t" l="l"/>
              <a:pathLst>
                <a:path h="5317453" w="22424242">
                  <a:moveTo>
                    <a:pt x="22424242" y="1120026"/>
                  </a:moveTo>
                  <a:lnTo>
                    <a:pt x="22424242" y="5317453"/>
                  </a:lnTo>
                  <a:lnTo>
                    <a:pt x="14949467" y="5317453"/>
                  </a:lnTo>
                  <a:lnTo>
                    <a:pt x="7474734" y="5317453"/>
                  </a:lnTo>
                  <a:lnTo>
                    <a:pt x="0" y="5317453"/>
                  </a:lnTo>
                  <a:lnTo>
                    <a:pt x="0" y="0"/>
                  </a:lnTo>
                  <a:lnTo>
                    <a:pt x="7474734" y="1120026"/>
                  </a:lnTo>
                  <a:lnTo>
                    <a:pt x="7474734" y="0"/>
                  </a:lnTo>
                  <a:lnTo>
                    <a:pt x="14949467" y="1120026"/>
                  </a:lnTo>
                  <a:lnTo>
                    <a:pt x="14949467" y="0"/>
                  </a:lnTo>
                  <a:lnTo>
                    <a:pt x="22424242" y="1120026"/>
                  </a:lnTo>
                  <a:close/>
                </a:path>
              </a:pathLst>
            </a:custGeom>
            <a:blipFill>
              <a:blip r:embed="rId7"/>
              <a:stretch>
                <a:fillRect l="0" t="-82362" r="0" b="-98602"/>
              </a:stretch>
            </a:blipFill>
          </p:spPr>
        </p:sp>
      </p:grpSp>
      <p:sp>
        <p:nvSpPr>
          <p:cNvPr name="TextBox 7" id="7"/>
          <p:cNvSpPr txBox="true"/>
          <p:nvPr/>
        </p:nvSpPr>
        <p:spPr>
          <a:xfrm rot="0">
            <a:off x="1499994" y="928542"/>
            <a:ext cx="2712418" cy="474837"/>
          </a:xfrm>
          <a:prstGeom prst="rect">
            <a:avLst/>
          </a:prstGeom>
        </p:spPr>
        <p:txBody>
          <a:bodyPr anchor="t" rtlCol="false" tIns="0" lIns="0" bIns="0" rIns="0">
            <a:spAutoFit/>
          </a:bodyPr>
          <a:lstStyle/>
          <a:p>
            <a:pPr algn="just">
              <a:lnSpc>
                <a:spcPts val="3227"/>
              </a:lnSpc>
              <a:spcBef>
                <a:spcPct val="0"/>
              </a:spcBef>
            </a:pPr>
            <a:r>
              <a:rPr lang="en-US" sz="2305" spc="-46">
                <a:solidFill>
                  <a:srgbClr val="1D1D1B"/>
                </a:solidFill>
                <a:latin typeface="Mont"/>
                <a:ea typeface="Mont"/>
                <a:cs typeface="Mont"/>
                <a:sym typeface="Mont"/>
              </a:rPr>
              <a:t>AL ASPE 2025</a:t>
            </a:r>
          </a:p>
        </p:txBody>
      </p:sp>
      <p:sp>
        <p:nvSpPr>
          <p:cNvPr name="TextBox 8" id="8"/>
          <p:cNvSpPr txBox="true"/>
          <p:nvPr/>
        </p:nvSpPr>
        <p:spPr>
          <a:xfrm rot="0">
            <a:off x="1028700" y="1695280"/>
            <a:ext cx="8694592" cy="2035283"/>
          </a:xfrm>
          <a:prstGeom prst="rect">
            <a:avLst/>
          </a:prstGeom>
        </p:spPr>
        <p:txBody>
          <a:bodyPr anchor="t" rtlCol="false" tIns="0" lIns="0" bIns="0" rIns="0">
            <a:spAutoFit/>
          </a:bodyPr>
          <a:lstStyle/>
          <a:p>
            <a:pPr algn="l">
              <a:lnSpc>
                <a:spcPts val="7195"/>
              </a:lnSpc>
            </a:pPr>
            <a:r>
              <a:rPr lang="en-US" sz="6098" b="true">
                <a:solidFill>
                  <a:srgbClr val="1D1D1B"/>
                </a:solidFill>
                <a:latin typeface="Mont Bold"/>
                <a:ea typeface="Mont Bold"/>
                <a:cs typeface="Mont Bold"/>
                <a:sym typeface="Mont Bold"/>
              </a:rPr>
              <a:t>Common Challenges and Roadblocks</a:t>
            </a:r>
          </a:p>
        </p:txBody>
      </p:sp>
      <p:sp>
        <p:nvSpPr>
          <p:cNvPr name="TextBox 9" id="9"/>
          <p:cNvSpPr txBox="true"/>
          <p:nvPr/>
        </p:nvSpPr>
        <p:spPr>
          <a:xfrm rot="0">
            <a:off x="1028700" y="3925221"/>
            <a:ext cx="9496023" cy="1473200"/>
          </a:xfrm>
          <a:prstGeom prst="rect">
            <a:avLst/>
          </a:prstGeom>
        </p:spPr>
        <p:txBody>
          <a:bodyPr anchor="t" rtlCol="false" tIns="0" lIns="0" bIns="0" rIns="0">
            <a:spAutoFit/>
          </a:bodyPr>
          <a:lstStyle/>
          <a:p>
            <a:pPr algn="l">
              <a:lnSpc>
                <a:spcPts val="2800"/>
              </a:lnSpc>
              <a:spcBef>
                <a:spcPct val="0"/>
              </a:spcBef>
            </a:pPr>
            <a:r>
              <a:rPr lang="en-US" sz="2000" spc="74">
                <a:solidFill>
                  <a:srgbClr val="1D1D1B"/>
                </a:solidFill>
                <a:latin typeface="Mont"/>
                <a:ea typeface="Mont"/>
                <a:cs typeface="Mont"/>
                <a:sym typeface="Mont"/>
              </a:rPr>
              <a:t>Before we explore prompts together, let’</a:t>
            </a:r>
            <a:r>
              <a:rPr lang="en-US" sz="2000" spc="74">
                <a:solidFill>
                  <a:srgbClr val="1D1D1B"/>
                </a:solidFill>
                <a:latin typeface="Mont"/>
                <a:ea typeface="Mont"/>
                <a:cs typeface="Mont"/>
                <a:sym typeface="Mont"/>
              </a:rPr>
              <a:t>s name a few common challenges. Whether it’s finding time, communicating clearly, or coming up with new ideas, these roadblocks are exactly where AI can help. Let’s see what support you’d want from a sidekick.</a:t>
            </a:r>
          </a:p>
        </p:txBody>
      </p:sp>
      <p:grpSp>
        <p:nvGrpSpPr>
          <p:cNvPr name="Group 10" id="10"/>
          <p:cNvGrpSpPr/>
          <p:nvPr/>
        </p:nvGrpSpPr>
        <p:grpSpPr>
          <a:xfrm rot="0">
            <a:off x="11098966" y="2070912"/>
            <a:ext cx="3118080" cy="1132389"/>
            <a:chOff x="0" y="0"/>
            <a:chExt cx="1119039" cy="406400"/>
          </a:xfrm>
        </p:grpSpPr>
        <p:sp>
          <p:nvSpPr>
            <p:cNvPr name="Freeform 11" id="11"/>
            <p:cNvSpPr/>
            <p:nvPr/>
          </p:nvSpPr>
          <p:spPr>
            <a:xfrm flipH="false" flipV="false" rot="0">
              <a:off x="0" y="0"/>
              <a:ext cx="1119039" cy="406400"/>
            </a:xfrm>
            <a:custGeom>
              <a:avLst/>
              <a:gdLst/>
              <a:ahLst/>
              <a:cxnLst/>
              <a:rect r="r" b="b" t="t" l="l"/>
              <a:pathLst>
                <a:path h="406400" w="1119039">
                  <a:moveTo>
                    <a:pt x="915839" y="0"/>
                  </a:moveTo>
                  <a:cubicBezTo>
                    <a:pt x="1028063" y="0"/>
                    <a:pt x="1119039" y="90976"/>
                    <a:pt x="1119039" y="203200"/>
                  </a:cubicBezTo>
                  <a:cubicBezTo>
                    <a:pt x="1119039" y="315424"/>
                    <a:pt x="1028063" y="406400"/>
                    <a:pt x="915839"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2" id="12"/>
            <p:cNvSpPr txBox="true"/>
            <p:nvPr/>
          </p:nvSpPr>
          <p:spPr>
            <a:xfrm>
              <a:off x="0" y="-123825"/>
              <a:ext cx="1119039" cy="530225"/>
            </a:xfrm>
            <a:prstGeom prst="rect">
              <a:avLst/>
            </a:prstGeom>
          </p:spPr>
          <p:txBody>
            <a:bodyPr anchor="ctr" rtlCol="false" tIns="50800" lIns="50800" bIns="50800" rIns="50800"/>
            <a:lstStyle/>
            <a:p>
              <a:pPr algn="ctr">
                <a:lnSpc>
                  <a:spcPts val="3227"/>
                </a:lnSpc>
              </a:pPr>
            </a:p>
          </p:txBody>
        </p:sp>
      </p:grpSp>
      <p:grpSp>
        <p:nvGrpSpPr>
          <p:cNvPr name="Group 13" id="13"/>
          <p:cNvGrpSpPr/>
          <p:nvPr/>
        </p:nvGrpSpPr>
        <p:grpSpPr>
          <a:xfrm rot="0">
            <a:off x="11098966" y="3730563"/>
            <a:ext cx="3118080" cy="1132389"/>
            <a:chOff x="0" y="0"/>
            <a:chExt cx="1119039" cy="406400"/>
          </a:xfrm>
        </p:grpSpPr>
        <p:sp>
          <p:nvSpPr>
            <p:cNvPr name="Freeform 14" id="14"/>
            <p:cNvSpPr/>
            <p:nvPr/>
          </p:nvSpPr>
          <p:spPr>
            <a:xfrm flipH="false" flipV="false" rot="0">
              <a:off x="0" y="0"/>
              <a:ext cx="1119039" cy="406400"/>
            </a:xfrm>
            <a:custGeom>
              <a:avLst/>
              <a:gdLst/>
              <a:ahLst/>
              <a:cxnLst/>
              <a:rect r="r" b="b" t="t" l="l"/>
              <a:pathLst>
                <a:path h="406400" w="1119039">
                  <a:moveTo>
                    <a:pt x="915839" y="0"/>
                  </a:moveTo>
                  <a:cubicBezTo>
                    <a:pt x="1028063" y="0"/>
                    <a:pt x="1119039" y="90976"/>
                    <a:pt x="1119039" y="203200"/>
                  </a:cubicBezTo>
                  <a:cubicBezTo>
                    <a:pt x="1119039" y="315424"/>
                    <a:pt x="1028063" y="406400"/>
                    <a:pt x="915839"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5" id="15"/>
            <p:cNvSpPr txBox="true"/>
            <p:nvPr/>
          </p:nvSpPr>
          <p:spPr>
            <a:xfrm>
              <a:off x="0" y="-123825"/>
              <a:ext cx="1119039" cy="530225"/>
            </a:xfrm>
            <a:prstGeom prst="rect">
              <a:avLst/>
            </a:prstGeom>
          </p:spPr>
          <p:txBody>
            <a:bodyPr anchor="ctr" rtlCol="false" tIns="50800" lIns="50800" bIns="50800" rIns="50800"/>
            <a:lstStyle/>
            <a:p>
              <a:pPr algn="ctr">
                <a:lnSpc>
                  <a:spcPts val="3227"/>
                </a:lnSpc>
              </a:pPr>
            </a:p>
          </p:txBody>
        </p:sp>
      </p:grpSp>
      <p:grpSp>
        <p:nvGrpSpPr>
          <p:cNvPr name="Group 16" id="16"/>
          <p:cNvGrpSpPr/>
          <p:nvPr/>
        </p:nvGrpSpPr>
        <p:grpSpPr>
          <a:xfrm rot="0">
            <a:off x="14367765" y="2070912"/>
            <a:ext cx="3118080" cy="1132389"/>
            <a:chOff x="0" y="0"/>
            <a:chExt cx="1119039" cy="406400"/>
          </a:xfrm>
        </p:grpSpPr>
        <p:sp>
          <p:nvSpPr>
            <p:cNvPr name="Freeform 17" id="17"/>
            <p:cNvSpPr/>
            <p:nvPr/>
          </p:nvSpPr>
          <p:spPr>
            <a:xfrm flipH="false" flipV="false" rot="0">
              <a:off x="0" y="0"/>
              <a:ext cx="1119039" cy="406400"/>
            </a:xfrm>
            <a:custGeom>
              <a:avLst/>
              <a:gdLst/>
              <a:ahLst/>
              <a:cxnLst/>
              <a:rect r="r" b="b" t="t" l="l"/>
              <a:pathLst>
                <a:path h="406400" w="1119039">
                  <a:moveTo>
                    <a:pt x="915839" y="0"/>
                  </a:moveTo>
                  <a:cubicBezTo>
                    <a:pt x="1028063" y="0"/>
                    <a:pt x="1119039" y="90976"/>
                    <a:pt x="1119039" y="203200"/>
                  </a:cubicBezTo>
                  <a:cubicBezTo>
                    <a:pt x="1119039" y="315424"/>
                    <a:pt x="1028063" y="406400"/>
                    <a:pt x="915839"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18" id="18"/>
            <p:cNvSpPr txBox="true"/>
            <p:nvPr/>
          </p:nvSpPr>
          <p:spPr>
            <a:xfrm>
              <a:off x="0" y="-123825"/>
              <a:ext cx="1119039" cy="530225"/>
            </a:xfrm>
            <a:prstGeom prst="rect">
              <a:avLst/>
            </a:prstGeom>
          </p:spPr>
          <p:txBody>
            <a:bodyPr anchor="ctr" rtlCol="false" tIns="50800" lIns="50800" bIns="50800" rIns="50800"/>
            <a:lstStyle/>
            <a:p>
              <a:pPr algn="ctr">
                <a:lnSpc>
                  <a:spcPts val="3227"/>
                </a:lnSpc>
              </a:pPr>
            </a:p>
          </p:txBody>
        </p:sp>
      </p:grpSp>
      <p:grpSp>
        <p:nvGrpSpPr>
          <p:cNvPr name="Group 19" id="19"/>
          <p:cNvGrpSpPr/>
          <p:nvPr/>
        </p:nvGrpSpPr>
        <p:grpSpPr>
          <a:xfrm rot="0">
            <a:off x="14367765" y="3730563"/>
            <a:ext cx="3118080" cy="1132389"/>
            <a:chOff x="0" y="0"/>
            <a:chExt cx="1119039" cy="406400"/>
          </a:xfrm>
        </p:grpSpPr>
        <p:sp>
          <p:nvSpPr>
            <p:cNvPr name="Freeform 20" id="20"/>
            <p:cNvSpPr/>
            <p:nvPr/>
          </p:nvSpPr>
          <p:spPr>
            <a:xfrm flipH="false" flipV="false" rot="0">
              <a:off x="0" y="0"/>
              <a:ext cx="1119039" cy="406400"/>
            </a:xfrm>
            <a:custGeom>
              <a:avLst/>
              <a:gdLst/>
              <a:ahLst/>
              <a:cxnLst/>
              <a:rect r="r" b="b" t="t" l="l"/>
              <a:pathLst>
                <a:path h="406400" w="1119039">
                  <a:moveTo>
                    <a:pt x="915839" y="0"/>
                  </a:moveTo>
                  <a:cubicBezTo>
                    <a:pt x="1028063" y="0"/>
                    <a:pt x="1119039" y="90976"/>
                    <a:pt x="1119039" y="203200"/>
                  </a:cubicBezTo>
                  <a:cubicBezTo>
                    <a:pt x="1119039" y="315424"/>
                    <a:pt x="1028063" y="406400"/>
                    <a:pt x="915839" y="406400"/>
                  </a:cubicBezTo>
                  <a:lnTo>
                    <a:pt x="203200" y="406400"/>
                  </a:lnTo>
                  <a:cubicBezTo>
                    <a:pt x="90976" y="406400"/>
                    <a:pt x="0" y="315424"/>
                    <a:pt x="0" y="203200"/>
                  </a:cubicBezTo>
                  <a:cubicBezTo>
                    <a:pt x="0" y="90976"/>
                    <a:pt x="90976" y="0"/>
                    <a:pt x="203200" y="0"/>
                  </a:cubicBezTo>
                  <a:close/>
                </a:path>
              </a:pathLst>
            </a:custGeom>
            <a:solidFill>
              <a:srgbClr val="FFFAE4"/>
            </a:solidFill>
          </p:spPr>
        </p:sp>
        <p:sp>
          <p:nvSpPr>
            <p:cNvPr name="TextBox 21" id="21"/>
            <p:cNvSpPr txBox="true"/>
            <p:nvPr/>
          </p:nvSpPr>
          <p:spPr>
            <a:xfrm>
              <a:off x="0" y="-123825"/>
              <a:ext cx="1119039" cy="530225"/>
            </a:xfrm>
            <a:prstGeom prst="rect">
              <a:avLst/>
            </a:prstGeom>
          </p:spPr>
          <p:txBody>
            <a:bodyPr anchor="ctr" rtlCol="false" tIns="50800" lIns="50800" bIns="50800" rIns="50800"/>
            <a:lstStyle/>
            <a:p>
              <a:pPr algn="ctr">
                <a:lnSpc>
                  <a:spcPts val="3227"/>
                </a:lnSpc>
              </a:pPr>
            </a:p>
          </p:txBody>
        </p:sp>
      </p:grpSp>
      <p:sp>
        <p:nvSpPr>
          <p:cNvPr name="TextBox 22" id="22"/>
          <p:cNvSpPr txBox="true"/>
          <p:nvPr/>
        </p:nvSpPr>
        <p:spPr>
          <a:xfrm rot="0">
            <a:off x="11347886" y="2227964"/>
            <a:ext cx="2620239" cy="751482"/>
          </a:xfrm>
          <a:prstGeom prst="rect">
            <a:avLst/>
          </a:prstGeom>
        </p:spPr>
        <p:txBody>
          <a:bodyPr anchor="t" rtlCol="false" tIns="0" lIns="0" bIns="0" rIns="0">
            <a:spAutoFit/>
          </a:bodyPr>
          <a:lstStyle/>
          <a:p>
            <a:pPr algn="ctr">
              <a:lnSpc>
                <a:spcPts val="2637"/>
              </a:lnSpc>
            </a:pPr>
            <a:r>
              <a:rPr lang="en-US" sz="2235" b="true">
                <a:solidFill>
                  <a:srgbClr val="1D1D1B"/>
                </a:solidFill>
                <a:latin typeface="Mont Bold"/>
                <a:ea typeface="Mont Bold"/>
                <a:cs typeface="Mont Bold"/>
                <a:sym typeface="Mont Bold"/>
              </a:rPr>
              <a:t>Explaining complex ideas</a:t>
            </a:r>
          </a:p>
        </p:txBody>
      </p:sp>
      <p:sp>
        <p:nvSpPr>
          <p:cNvPr name="TextBox 23" id="23"/>
          <p:cNvSpPr txBox="true"/>
          <p:nvPr/>
        </p:nvSpPr>
        <p:spPr>
          <a:xfrm rot="0">
            <a:off x="11347886" y="3882917"/>
            <a:ext cx="2620239" cy="751482"/>
          </a:xfrm>
          <a:prstGeom prst="rect">
            <a:avLst/>
          </a:prstGeom>
        </p:spPr>
        <p:txBody>
          <a:bodyPr anchor="t" rtlCol="false" tIns="0" lIns="0" bIns="0" rIns="0">
            <a:spAutoFit/>
          </a:bodyPr>
          <a:lstStyle/>
          <a:p>
            <a:pPr algn="ctr">
              <a:lnSpc>
                <a:spcPts val="2637"/>
              </a:lnSpc>
            </a:pPr>
            <a:r>
              <a:rPr lang="en-US" sz="2235" b="true">
                <a:solidFill>
                  <a:srgbClr val="1D1D1B"/>
                </a:solidFill>
                <a:latin typeface="Mont Bold"/>
                <a:ea typeface="Mont Bold"/>
                <a:cs typeface="Mont Bold"/>
                <a:sym typeface="Mont Bold"/>
              </a:rPr>
              <a:t>Too little time </a:t>
            </a:r>
          </a:p>
          <a:p>
            <a:pPr algn="ctr">
              <a:lnSpc>
                <a:spcPts val="2637"/>
              </a:lnSpc>
            </a:pPr>
            <a:r>
              <a:rPr lang="en-US" sz="2235" b="true">
                <a:solidFill>
                  <a:srgbClr val="1D1D1B"/>
                </a:solidFill>
                <a:latin typeface="Mont Bold"/>
                <a:ea typeface="Mont Bold"/>
                <a:cs typeface="Mont Bold"/>
                <a:sym typeface="Mont Bold"/>
              </a:rPr>
              <a:t>to prepare</a:t>
            </a:r>
          </a:p>
        </p:txBody>
      </p:sp>
      <p:sp>
        <p:nvSpPr>
          <p:cNvPr name="TextBox 24" id="24"/>
          <p:cNvSpPr txBox="true"/>
          <p:nvPr/>
        </p:nvSpPr>
        <p:spPr>
          <a:xfrm rot="0">
            <a:off x="14639061" y="3887615"/>
            <a:ext cx="2620239" cy="751482"/>
          </a:xfrm>
          <a:prstGeom prst="rect">
            <a:avLst/>
          </a:prstGeom>
        </p:spPr>
        <p:txBody>
          <a:bodyPr anchor="t" rtlCol="false" tIns="0" lIns="0" bIns="0" rIns="0">
            <a:spAutoFit/>
          </a:bodyPr>
          <a:lstStyle/>
          <a:p>
            <a:pPr algn="ctr">
              <a:lnSpc>
                <a:spcPts val="2637"/>
              </a:lnSpc>
            </a:pPr>
            <a:r>
              <a:rPr lang="en-US" sz="2235" b="true">
                <a:solidFill>
                  <a:srgbClr val="1D1D1B"/>
                </a:solidFill>
                <a:latin typeface="Mont Bold"/>
                <a:ea typeface="Mont Bold"/>
                <a:cs typeface="Mont Bold"/>
                <a:sym typeface="Mont Bold"/>
              </a:rPr>
              <a:t>Meeting unique client needs</a:t>
            </a:r>
          </a:p>
        </p:txBody>
      </p:sp>
      <p:sp>
        <p:nvSpPr>
          <p:cNvPr name="TextBox 25" id="25"/>
          <p:cNvSpPr txBox="true"/>
          <p:nvPr/>
        </p:nvSpPr>
        <p:spPr>
          <a:xfrm rot="0">
            <a:off x="14639061" y="2230819"/>
            <a:ext cx="2620239" cy="748627"/>
          </a:xfrm>
          <a:prstGeom prst="rect">
            <a:avLst/>
          </a:prstGeom>
        </p:spPr>
        <p:txBody>
          <a:bodyPr anchor="t" rtlCol="false" tIns="0" lIns="0" bIns="0" rIns="0">
            <a:spAutoFit/>
          </a:bodyPr>
          <a:lstStyle/>
          <a:p>
            <a:pPr algn="ctr">
              <a:lnSpc>
                <a:spcPts val="2637"/>
              </a:lnSpc>
            </a:pPr>
            <a:r>
              <a:rPr lang="en-US" b="true" sz="2235">
                <a:solidFill>
                  <a:srgbClr val="1D1D1B"/>
                </a:solidFill>
                <a:latin typeface="Mont Bold"/>
                <a:ea typeface="Mont Bold"/>
                <a:cs typeface="Mont Bold"/>
                <a:sym typeface="Mont Bold"/>
              </a:rPr>
              <a:t>Brainstorming when stuck </a:t>
            </a:r>
          </a:p>
        </p:txBody>
      </p:sp>
      <p:sp>
        <p:nvSpPr>
          <p:cNvPr name="Freeform 26" id="26"/>
          <p:cNvSpPr/>
          <p:nvPr/>
        </p:nvSpPr>
        <p:spPr>
          <a:xfrm flipH="false" flipV="false" rot="0">
            <a:off x="-812786" y="6934860"/>
            <a:ext cx="4057650" cy="1374396"/>
          </a:xfrm>
          <a:custGeom>
            <a:avLst/>
            <a:gdLst/>
            <a:ahLst/>
            <a:cxnLst/>
            <a:rect r="r" b="b" t="t" l="l"/>
            <a:pathLst>
              <a:path h="1374396" w="4057650">
                <a:moveTo>
                  <a:pt x="0" y="0"/>
                </a:moveTo>
                <a:lnTo>
                  <a:pt x="4057650" y="0"/>
                </a:lnTo>
                <a:lnTo>
                  <a:pt x="4057650" y="1374395"/>
                </a:lnTo>
                <a:lnTo>
                  <a:pt x="0" y="13743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7" id="27"/>
          <p:cNvSpPr/>
          <p:nvPr/>
        </p:nvSpPr>
        <p:spPr>
          <a:xfrm flipH="false" flipV="false" rot="0">
            <a:off x="6159250" y="391674"/>
            <a:ext cx="1266610" cy="1011705"/>
          </a:xfrm>
          <a:custGeom>
            <a:avLst/>
            <a:gdLst/>
            <a:ahLst/>
            <a:cxnLst/>
            <a:rect r="r" b="b" t="t" l="l"/>
            <a:pathLst>
              <a:path h="1011705" w="1266610">
                <a:moveTo>
                  <a:pt x="0" y="0"/>
                </a:moveTo>
                <a:lnTo>
                  <a:pt x="1266609" y="0"/>
                </a:lnTo>
                <a:lnTo>
                  <a:pt x="1266609" y="1011705"/>
                </a:lnTo>
                <a:lnTo>
                  <a:pt x="0" y="1011705"/>
                </a:lnTo>
                <a:lnTo>
                  <a:pt x="0" y="0"/>
                </a:lnTo>
                <a:close/>
              </a:path>
            </a:pathLst>
          </a:custGeom>
          <a:blipFill>
            <a:blip r:embed="rId10"/>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0" y="5635321"/>
            <a:ext cx="18427336" cy="4873077"/>
          </a:xfrm>
          <a:custGeom>
            <a:avLst/>
            <a:gdLst/>
            <a:ahLst/>
            <a:cxnLst/>
            <a:rect r="r" b="b" t="t" l="l"/>
            <a:pathLst>
              <a:path h="4873077" w="18427336">
                <a:moveTo>
                  <a:pt x="0" y="0"/>
                </a:moveTo>
                <a:lnTo>
                  <a:pt x="18427336" y="0"/>
                </a:lnTo>
                <a:lnTo>
                  <a:pt x="18427336" y="4873077"/>
                </a:lnTo>
                <a:lnTo>
                  <a:pt x="0" y="4873077"/>
                </a:lnTo>
                <a:lnTo>
                  <a:pt x="0" y="0"/>
                </a:lnTo>
                <a:close/>
              </a:path>
            </a:pathLst>
          </a:custGeom>
          <a:blipFill>
            <a:blip r:embed="rId2"/>
            <a:stretch>
              <a:fillRect l="-3027" t="0" r="-11213" b="-143000"/>
            </a:stretch>
          </a:blipFill>
        </p:spPr>
      </p:sp>
      <p:sp>
        <p:nvSpPr>
          <p:cNvPr name="Freeform 3" id="3"/>
          <p:cNvSpPr/>
          <p:nvPr/>
        </p:nvSpPr>
        <p:spPr>
          <a:xfrm flipH="false" flipV="false" rot="0">
            <a:off x="-946404" y="-2057400"/>
            <a:ext cx="3950208" cy="4114800"/>
          </a:xfrm>
          <a:custGeom>
            <a:avLst/>
            <a:gdLst/>
            <a:ahLst/>
            <a:cxnLst/>
            <a:rect r="r" b="b" t="t" l="l"/>
            <a:pathLst>
              <a:path h="4114800" w="3950208">
                <a:moveTo>
                  <a:pt x="0" y="0"/>
                </a:moveTo>
                <a:lnTo>
                  <a:pt x="3950208" y="0"/>
                </a:lnTo>
                <a:lnTo>
                  <a:pt x="39502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4" id="4"/>
          <p:cNvGrpSpPr/>
          <p:nvPr/>
        </p:nvGrpSpPr>
        <p:grpSpPr>
          <a:xfrm rot="0">
            <a:off x="842720" y="770288"/>
            <a:ext cx="6514946" cy="8902632"/>
            <a:chOff x="0" y="0"/>
            <a:chExt cx="4646930" cy="6350000"/>
          </a:xfrm>
        </p:grpSpPr>
        <p:sp>
          <p:nvSpPr>
            <p:cNvPr name="Freeform 5" id="5"/>
            <p:cNvSpPr/>
            <p:nvPr/>
          </p:nvSpPr>
          <p:spPr>
            <a:xfrm flipH="false" flipV="false" rot="0">
              <a:off x="0" y="-35560"/>
              <a:ext cx="4744720" cy="6487160"/>
            </a:xfrm>
            <a:custGeom>
              <a:avLst/>
              <a:gdLst/>
              <a:ahLst/>
              <a:cxnLst/>
              <a:rect r="r" b="b" t="t" l="l"/>
              <a:pathLst>
                <a:path h="6487160" w="4744720">
                  <a:moveTo>
                    <a:pt x="1388110" y="1718310"/>
                  </a:moveTo>
                  <a:cubicBezTo>
                    <a:pt x="1254760" y="1751330"/>
                    <a:pt x="1121410" y="1788160"/>
                    <a:pt x="990600" y="1830070"/>
                  </a:cubicBezTo>
                  <a:cubicBezTo>
                    <a:pt x="588010" y="1955800"/>
                    <a:pt x="160020" y="1731010"/>
                    <a:pt x="34290" y="1328420"/>
                  </a:cubicBezTo>
                  <a:cubicBezTo>
                    <a:pt x="11430" y="1253490"/>
                    <a:pt x="0" y="1177290"/>
                    <a:pt x="0" y="1099820"/>
                  </a:cubicBezTo>
                  <a:cubicBezTo>
                    <a:pt x="0" y="878840"/>
                    <a:pt x="130810" y="678180"/>
                    <a:pt x="334010" y="590550"/>
                  </a:cubicBezTo>
                  <a:cubicBezTo>
                    <a:pt x="1270000" y="181610"/>
                    <a:pt x="2259330" y="0"/>
                    <a:pt x="3302000" y="40640"/>
                  </a:cubicBezTo>
                  <a:cubicBezTo>
                    <a:pt x="3633470" y="53340"/>
                    <a:pt x="3923030" y="266700"/>
                    <a:pt x="4032250" y="579120"/>
                  </a:cubicBezTo>
                  <a:cubicBezTo>
                    <a:pt x="4164330" y="867410"/>
                    <a:pt x="4095750" y="1207770"/>
                    <a:pt x="3864610" y="1423670"/>
                  </a:cubicBezTo>
                  <a:lnTo>
                    <a:pt x="3619500" y="1652270"/>
                  </a:lnTo>
                  <a:cubicBezTo>
                    <a:pt x="3658870" y="1645920"/>
                    <a:pt x="3698240" y="1642110"/>
                    <a:pt x="3738880" y="1642110"/>
                  </a:cubicBezTo>
                  <a:lnTo>
                    <a:pt x="3741420" y="1642110"/>
                  </a:lnTo>
                  <a:cubicBezTo>
                    <a:pt x="3774440" y="1642110"/>
                    <a:pt x="3808730" y="1644650"/>
                    <a:pt x="3841750" y="1648460"/>
                  </a:cubicBezTo>
                  <a:lnTo>
                    <a:pt x="3844290" y="1648460"/>
                  </a:lnTo>
                  <a:cubicBezTo>
                    <a:pt x="4038600" y="1675130"/>
                    <a:pt x="4213860" y="1779270"/>
                    <a:pt x="4330700" y="1935480"/>
                  </a:cubicBezTo>
                  <a:cubicBezTo>
                    <a:pt x="4457700" y="2104390"/>
                    <a:pt x="4505960" y="2320290"/>
                    <a:pt x="4462780" y="2527300"/>
                  </a:cubicBezTo>
                  <a:lnTo>
                    <a:pt x="4462780" y="2529840"/>
                  </a:lnTo>
                  <a:cubicBezTo>
                    <a:pt x="4424680" y="2710180"/>
                    <a:pt x="4319270" y="2868930"/>
                    <a:pt x="4169410" y="2975610"/>
                  </a:cubicBezTo>
                  <a:lnTo>
                    <a:pt x="3902710" y="3175000"/>
                  </a:lnTo>
                  <a:cubicBezTo>
                    <a:pt x="4048760" y="3172460"/>
                    <a:pt x="4192270" y="3214370"/>
                    <a:pt x="4315460" y="3295650"/>
                  </a:cubicBezTo>
                  <a:cubicBezTo>
                    <a:pt x="4641850" y="3509010"/>
                    <a:pt x="4744720" y="3940810"/>
                    <a:pt x="4550410" y="4278630"/>
                  </a:cubicBezTo>
                  <a:cubicBezTo>
                    <a:pt x="4521200" y="4343400"/>
                    <a:pt x="4481830" y="4404360"/>
                    <a:pt x="4434840" y="4458970"/>
                  </a:cubicBezTo>
                  <a:lnTo>
                    <a:pt x="3392170" y="6051550"/>
                  </a:lnTo>
                  <a:cubicBezTo>
                    <a:pt x="3169920" y="6391910"/>
                    <a:pt x="2713990" y="6487160"/>
                    <a:pt x="2373630" y="6264910"/>
                  </a:cubicBezTo>
                  <a:cubicBezTo>
                    <a:pt x="2032000" y="6042660"/>
                    <a:pt x="1936750" y="5586730"/>
                    <a:pt x="2159000" y="5247640"/>
                  </a:cubicBezTo>
                  <a:lnTo>
                    <a:pt x="2325370" y="4993640"/>
                  </a:lnTo>
                  <a:lnTo>
                    <a:pt x="1177290" y="5195570"/>
                  </a:lnTo>
                  <a:cubicBezTo>
                    <a:pt x="1031240" y="5220970"/>
                    <a:pt x="880110" y="5201920"/>
                    <a:pt x="745490" y="5140960"/>
                  </a:cubicBezTo>
                  <a:cubicBezTo>
                    <a:pt x="607060" y="5092700"/>
                    <a:pt x="486410" y="5005070"/>
                    <a:pt x="398780" y="4888230"/>
                  </a:cubicBezTo>
                  <a:cubicBezTo>
                    <a:pt x="198120" y="4621530"/>
                    <a:pt x="203200" y="4253230"/>
                    <a:pt x="410210" y="3990340"/>
                  </a:cubicBezTo>
                  <a:cubicBezTo>
                    <a:pt x="330200" y="3950970"/>
                    <a:pt x="257810" y="3896360"/>
                    <a:pt x="196850" y="3831590"/>
                  </a:cubicBezTo>
                  <a:cubicBezTo>
                    <a:pt x="71120" y="3695700"/>
                    <a:pt x="0" y="3517900"/>
                    <a:pt x="0" y="3332480"/>
                  </a:cubicBezTo>
                  <a:lnTo>
                    <a:pt x="0" y="3328670"/>
                  </a:lnTo>
                  <a:cubicBezTo>
                    <a:pt x="0" y="3300730"/>
                    <a:pt x="1270" y="3274060"/>
                    <a:pt x="5080" y="3246120"/>
                  </a:cubicBezTo>
                  <a:cubicBezTo>
                    <a:pt x="25400" y="3065780"/>
                    <a:pt x="111760" y="2899410"/>
                    <a:pt x="247650" y="2778760"/>
                  </a:cubicBezTo>
                  <a:lnTo>
                    <a:pt x="1388110" y="1718310"/>
                  </a:lnTo>
                  <a:close/>
                </a:path>
              </a:pathLst>
            </a:custGeom>
            <a:blipFill>
              <a:blip r:embed="rId5"/>
              <a:stretch>
                <a:fillRect l="-24803" t="-56758" r="-18130" b="0"/>
              </a:stretch>
            </a:blipFill>
          </p:spPr>
        </p:sp>
      </p:grpSp>
      <p:sp>
        <p:nvSpPr>
          <p:cNvPr name="Freeform 6" id="6"/>
          <p:cNvSpPr/>
          <p:nvPr/>
        </p:nvSpPr>
        <p:spPr>
          <a:xfrm flipH="false" flipV="false" rot="0">
            <a:off x="7357666" y="770288"/>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7545006" y="5278401"/>
            <a:ext cx="8895298" cy="4336458"/>
          </a:xfrm>
          <a:custGeom>
            <a:avLst/>
            <a:gdLst/>
            <a:ahLst/>
            <a:cxnLst/>
            <a:rect r="r" b="b" t="t" l="l"/>
            <a:pathLst>
              <a:path h="4336458" w="8895298">
                <a:moveTo>
                  <a:pt x="0" y="0"/>
                </a:moveTo>
                <a:lnTo>
                  <a:pt x="8895298" y="0"/>
                </a:lnTo>
                <a:lnTo>
                  <a:pt x="8895298" y="4336458"/>
                </a:lnTo>
                <a:lnTo>
                  <a:pt x="0" y="43364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7828960" y="670129"/>
            <a:ext cx="2712418" cy="474837"/>
          </a:xfrm>
          <a:prstGeom prst="rect">
            <a:avLst/>
          </a:prstGeom>
        </p:spPr>
        <p:txBody>
          <a:bodyPr anchor="t" rtlCol="false" tIns="0" lIns="0" bIns="0" rIns="0">
            <a:spAutoFit/>
          </a:bodyPr>
          <a:lstStyle/>
          <a:p>
            <a:pPr algn="just">
              <a:lnSpc>
                <a:spcPts val="3227"/>
              </a:lnSpc>
              <a:spcBef>
                <a:spcPct val="0"/>
              </a:spcBef>
            </a:pPr>
            <a:r>
              <a:rPr lang="en-US" sz="2305" spc="-46">
                <a:solidFill>
                  <a:srgbClr val="1D1D1B"/>
                </a:solidFill>
                <a:latin typeface="Mont"/>
                <a:ea typeface="Mont"/>
                <a:cs typeface="Mont"/>
                <a:sym typeface="Mont"/>
              </a:rPr>
              <a:t>AL ASPE 2025</a:t>
            </a:r>
          </a:p>
        </p:txBody>
      </p:sp>
      <p:sp>
        <p:nvSpPr>
          <p:cNvPr name="TextBox 9" id="9"/>
          <p:cNvSpPr txBox="true"/>
          <p:nvPr/>
        </p:nvSpPr>
        <p:spPr>
          <a:xfrm rot="0">
            <a:off x="7357666" y="1342232"/>
            <a:ext cx="9485982" cy="2035283"/>
          </a:xfrm>
          <a:prstGeom prst="rect">
            <a:avLst/>
          </a:prstGeom>
        </p:spPr>
        <p:txBody>
          <a:bodyPr anchor="t" rtlCol="false" tIns="0" lIns="0" bIns="0" rIns="0">
            <a:spAutoFit/>
          </a:bodyPr>
          <a:lstStyle/>
          <a:p>
            <a:pPr algn="l">
              <a:lnSpc>
                <a:spcPts val="7195"/>
              </a:lnSpc>
            </a:pPr>
            <a:r>
              <a:rPr lang="en-US" sz="6098" b="true">
                <a:solidFill>
                  <a:srgbClr val="1D1D1B"/>
                </a:solidFill>
                <a:latin typeface="Mont Bold"/>
                <a:ea typeface="Mont Bold"/>
                <a:cs typeface="Mont Bold"/>
                <a:sym typeface="Mont Bold"/>
              </a:rPr>
              <a:t>Prompt Lab: Imagine Your Sidekick in Action</a:t>
            </a:r>
          </a:p>
        </p:txBody>
      </p:sp>
      <p:sp>
        <p:nvSpPr>
          <p:cNvPr name="TextBox 10" id="10"/>
          <p:cNvSpPr txBox="true"/>
          <p:nvPr/>
        </p:nvSpPr>
        <p:spPr>
          <a:xfrm rot="0">
            <a:off x="7545006" y="3308350"/>
            <a:ext cx="8895298" cy="1739265"/>
          </a:xfrm>
          <a:prstGeom prst="rect">
            <a:avLst/>
          </a:prstGeom>
        </p:spPr>
        <p:txBody>
          <a:bodyPr anchor="t" rtlCol="false" tIns="0" lIns="0" bIns="0" rIns="0">
            <a:spAutoFit/>
          </a:bodyPr>
          <a:lstStyle/>
          <a:p>
            <a:pPr algn="l">
              <a:lnSpc>
                <a:spcPts val="3359"/>
              </a:lnSpc>
              <a:spcBef>
                <a:spcPct val="0"/>
              </a:spcBef>
            </a:pPr>
            <a:r>
              <a:rPr lang="en-US" sz="2399" spc="88">
                <a:solidFill>
                  <a:srgbClr val="1D1D1B"/>
                </a:solidFill>
                <a:latin typeface="Mont"/>
                <a:ea typeface="Mont"/>
                <a:cs typeface="Mont"/>
                <a:sym typeface="Mont"/>
              </a:rPr>
              <a:t>Let’s</a:t>
            </a:r>
            <a:r>
              <a:rPr lang="en-US" sz="2399" spc="88">
                <a:solidFill>
                  <a:srgbClr val="1D1D1B"/>
                </a:solidFill>
                <a:latin typeface="Mont"/>
                <a:ea typeface="Mont"/>
                <a:cs typeface="Mont"/>
                <a:sym typeface="Mont"/>
              </a:rPr>
              <a:t> explore how AI can assist with real challenges in your daily work—especially around communication, planning, and creative problem-solving—and discover ways it can be used as an empowering tool.</a:t>
            </a:r>
          </a:p>
        </p:txBody>
      </p:sp>
      <p:sp>
        <p:nvSpPr>
          <p:cNvPr name="TextBox 11" id="11"/>
          <p:cNvSpPr txBox="true"/>
          <p:nvPr/>
        </p:nvSpPr>
        <p:spPr>
          <a:xfrm rot="0">
            <a:off x="8484011" y="6234609"/>
            <a:ext cx="6812341" cy="3225800"/>
          </a:xfrm>
          <a:prstGeom prst="rect">
            <a:avLst/>
          </a:prstGeom>
        </p:spPr>
        <p:txBody>
          <a:bodyPr anchor="t" rtlCol="false" tIns="0" lIns="0" bIns="0" rIns="0">
            <a:spAutoFit/>
          </a:bodyPr>
          <a:lstStyle/>
          <a:p>
            <a:pPr algn="l">
              <a:lnSpc>
                <a:spcPts val="2800"/>
              </a:lnSpc>
            </a:pPr>
            <a:r>
              <a:rPr lang="en-US" sz="2000" spc="74" b="true">
                <a:solidFill>
                  <a:srgbClr val="1D1D1B"/>
                </a:solidFill>
                <a:latin typeface="Mont Bold"/>
                <a:ea typeface="Mont Bold"/>
                <a:cs typeface="Mont Bold"/>
                <a:sym typeface="Mont Bold"/>
              </a:rPr>
              <a:t>Step 1:</a:t>
            </a:r>
            <a:r>
              <a:rPr lang="en-US" sz="2000" spc="74">
                <a:solidFill>
                  <a:srgbClr val="1D1D1B"/>
                </a:solidFill>
                <a:latin typeface="Mont"/>
                <a:ea typeface="Mont"/>
                <a:cs typeface="Mont"/>
                <a:sym typeface="Mont"/>
              </a:rPr>
              <a:t> Visit each board and add one sticky note per challenge using real examples.</a:t>
            </a:r>
          </a:p>
          <a:p>
            <a:pPr algn="l">
              <a:lnSpc>
                <a:spcPts val="1400"/>
              </a:lnSpc>
            </a:pPr>
          </a:p>
          <a:p>
            <a:pPr algn="l">
              <a:lnSpc>
                <a:spcPts val="2800"/>
              </a:lnSpc>
            </a:pPr>
            <a:r>
              <a:rPr lang="en-US" b="true" sz="2000" spc="74">
                <a:solidFill>
                  <a:srgbClr val="1D1D1B"/>
                </a:solidFill>
                <a:latin typeface="Mont Bold"/>
                <a:ea typeface="Mont Bold"/>
                <a:cs typeface="Mont Bold"/>
                <a:sym typeface="Mont Bold"/>
              </a:rPr>
              <a:t>Step 2:</a:t>
            </a:r>
            <a:r>
              <a:rPr lang="en-US" sz="2000" spc="74">
                <a:solidFill>
                  <a:srgbClr val="1D1D1B"/>
                </a:solidFill>
                <a:latin typeface="Mont"/>
                <a:ea typeface="Mont"/>
                <a:cs typeface="Mont"/>
                <a:sym typeface="Mont"/>
              </a:rPr>
              <a:t> Return to your table, review notes, and pick one that reflects your biggest need, time-saving potential, or an overlooked issue.</a:t>
            </a:r>
          </a:p>
          <a:p>
            <a:pPr algn="l">
              <a:lnSpc>
                <a:spcPts val="1400"/>
              </a:lnSpc>
            </a:pPr>
          </a:p>
          <a:p>
            <a:pPr algn="l">
              <a:lnSpc>
                <a:spcPts val="2800"/>
              </a:lnSpc>
            </a:pPr>
            <a:r>
              <a:rPr lang="en-US" b="true" sz="2000" spc="74">
                <a:solidFill>
                  <a:srgbClr val="1D1D1B"/>
                </a:solidFill>
                <a:latin typeface="Mont Bold"/>
                <a:ea typeface="Mont Bold"/>
                <a:cs typeface="Mont Bold"/>
                <a:sym typeface="Mont Bold"/>
              </a:rPr>
              <a:t>Reminder:</a:t>
            </a:r>
            <a:r>
              <a:rPr lang="en-US" sz="2000" spc="74">
                <a:solidFill>
                  <a:srgbClr val="1D1D1B"/>
                </a:solidFill>
                <a:latin typeface="Mont"/>
                <a:ea typeface="Mont"/>
                <a:cs typeface="Mont"/>
                <a:sym typeface="Mont"/>
              </a:rPr>
              <a:t> </a:t>
            </a:r>
            <a:r>
              <a:rPr lang="en-US" sz="2000" spc="74">
                <a:solidFill>
                  <a:srgbClr val="1D1D1B"/>
                </a:solidFill>
                <a:latin typeface="Mont"/>
                <a:ea typeface="Mont"/>
                <a:cs typeface="Mont"/>
                <a:sym typeface="Mont"/>
              </a:rPr>
              <a:t>Aim for thoughtful examples and clear rationale. The goal is to start imagining how AI might support your everyday workflow.</a:t>
            </a:r>
          </a:p>
        </p:txBody>
      </p:sp>
      <p:sp>
        <p:nvSpPr>
          <p:cNvPr name="Freeform 12" id="12"/>
          <p:cNvSpPr/>
          <p:nvPr/>
        </p:nvSpPr>
        <p:spPr>
          <a:xfrm flipH="false" flipV="false" rot="0">
            <a:off x="14780822" y="-1810593"/>
            <a:ext cx="3026632" cy="3026632"/>
          </a:xfrm>
          <a:custGeom>
            <a:avLst/>
            <a:gdLst/>
            <a:ahLst/>
            <a:cxnLst/>
            <a:rect r="r" b="b" t="t" l="l"/>
            <a:pathLst>
              <a:path h="3026632" w="3026632">
                <a:moveTo>
                  <a:pt x="0" y="0"/>
                </a:moveTo>
                <a:lnTo>
                  <a:pt x="3026632" y="0"/>
                </a:lnTo>
                <a:lnTo>
                  <a:pt x="3026632" y="3026632"/>
                </a:lnTo>
                <a:lnTo>
                  <a:pt x="0" y="3026632"/>
                </a:lnTo>
                <a:lnTo>
                  <a:pt x="0" y="0"/>
                </a:lnTo>
                <a:close/>
              </a:path>
            </a:pathLst>
          </a:custGeom>
          <a:blipFill>
            <a:blip r:embed="rId10"/>
            <a:stretch>
              <a:fillRect l="0" t="0" r="0" b="0"/>
            </a:stretch>
          </a:blipFill>
        </p:spPr>
      </p:sp>
      <p:sp>
        <p:nvSpPr>
          <p:cNvPr name="Freeform 13" id="13"/>
          <p:cNvSpPr/>
          <p:nvPr/>
        </p:nvSpPr>
        <p:spPr>
          <a:xfrm flipH="false" flipV="false" rot="0">
            <a:off x="16630804" y="8603154"/>
            <a:ext cx="1266610" cy="1011705"/>
          </a:xfrm>
          <a:custGeom>
            <a:avLst/>
            <a:gdLst/>
            <a:ahLst/>
            <a:cxnLst/>
            <a:rect r="r" b="b" t="t" l="l"/>
            <a:pathLst>
              <a:path h="1011705" w="1266610">
                <a:moveTo>
                  <a:pt x="0" y="0"/>
                </a:moveTo>
                <a:lnTo>
                  <a:pt x="1266609" y="0"/>
                </a:lnTo>
                <a:lnTo>
                  <a:pt x="1266609" y="1011705"/>
                </a:lnTo>
                <a:lnTo>
                  <a:pt x="0" y="1011705"/>
                </a:lnTo>
                <a:lnTo>
                  <a:pt x="0" y="0"/>
                </a:lnTo>
                <a:close/>
              </a:path>
            </a:pathLst>
          </a:custGeom>
          <a:blipFill>
            <a:blip r:embed="rId11"/>
            <a:stretch>
              <a:fillRect l="0" t="0" r="0" b="0"/>
            </a:stretch>
          </a:blipFill>
        </p:spPr>
      </p:sp>
      <p:sp>
        <p:nvSpPr>
          <p:cNvPr name="Freeform 14" id="14"/>
          <p:cNvSpPr/>
          <p:nvPr/>
        </p:nvSpPr>
        <p:spPr>
          <a:xfrm flipH="false" flipV="false" rot="0">
            <a:off x="340154" y="8240463"/>
            <a:ext cx="4057650" cy="1374396"/>
          </a:xfrm>
          <a:custGeom>
            <a:avLst/>
            <a:gdLst/>
            <a:ahLst/>
            <a:cxnLst/>
            <a:rect r="r" b="b" t="t" l="l"/>
            <a:pathLst>
              <a:path h="1374396" w="4057650">
                <a:moveTo>
                  <a:pt x="0" y="0"/>
                </a:moveTo>
                <a:lnTo>
                  <a:pt x="4057650" y="0"/>
                </a:lnTo>
                <a:lnTo>
                  <a:pt x="4057650" y="1374396"/>
                </a:lnTo>
                <a:lnTo>
                  <a:pt x="0" y="137439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0">
            <a:off x="12258584" y="498371"/>
            <a:ext cx="2522237" cy="854325"/>
          </a:xfrm>
          <a:custGeom>
            <a:avLst/>
            <a:gdLst/>
            <a:ahLst/>
            <a:cxnLst/>
            <a:rect r="r" b="b" t="t" l="l"/>
            <a:pathLst>
              <a:path h="854325" w="2522237">
                <a:moveTo>
                  <a:pt x="0" y="0"/>
                </a:moveTo>
                <a:lnTo>
                  <a:pt x="2522238" y="0"/>
                </a:lnTo>
                <a:lnTo>
                  <a:pt x="2522238" y="854325"/>
                </a:lnTo>
                <a:lnTo>
                  <a:pt x="0" y="8543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8484011" y="5603346"/>
            <a:ext cx="3882792" cy="637388"/>
          </a:xfrm>
          <a:prstGeom prst="rect">
            <a:avLst/>
          </a:prstGeom>
        </p:spPr>
        <p:txBody>
          <a:bodyPr anchor="t" rtlCol="false" tIns="0" lIns="0" bIns="0" rIns="0">
            <a:spAutoFit/>
          </a:bodyPr>
          <a:lstStyle/>
          <a:p>
            <a:pPr algn="l">
              <a:lnSpc>
                <a:spcPts val="4059"/>
              </a:lnSpc>
            </a:pPr>
            <a:r>
              <a:rPr lang="en-US" sz="3440" b="true">
                <a:solidFill>
                  <a:srgbClr val="1D1D1B"/>
                </a:solidFill>
                <a:latin typeface="Mont Bold"/>
                <a:ea typeface="Mont Bold"/>
                <a:cs typeface="Mont Bold"/>
                <a:sym typeface="Mont Bold"/>
              </a:rPr>
              <a:t>Instructions: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69668" y="-225351"/>
            <a:ext cx="18427336" cy="4592526"/>
          </a:xfrm>
          <a:custGeom>
            <a:avLst/>
            <a:gdLst/>
            <a:ahLst/>
            <a:cxnLst/>
            <a:rect r="r" b="b" t="t" l="l"/>
            <a:pathLst>
              <a:path h="4592526" w="18427336">
                <a:moveTo>
                  <a:pt x="0" y="0"/>
                </a:moveTo>
                <a:lnTo>
                  <a:pt x="18427336" y="0"/>
                </a:lnTo>
                <a:lnTo>
                  <a:pt x="18427336" y="4592526"/>
                </a:lnTo>
                <a:lnTo>
                  <a:pt x="0" y="4592526"/>
                </a:lnTo>
                <a:lnTo>
                  <a:pt x="0" y="0"/>
                </a:lnTo>
                <a:close/>
              </a:path>
            </a:pathLst>
          </a:custGeom>
          <a:blipFill>
            <a:blip r:embed="rId2"/>
            <a:stretch>
              <a:fillRect l="-3027" t="0" r="-11213" b="-157844"/>
            </a:stretch>
          </a:blipFill>
        </p:spPr>
      </p:sp>
      <p:sp>
        <p:nvSpPr>
          <p:cNvPr name="Freeform 3" id="3"/>
          <p:cNvSpPr/>
          <p:nvPr/>
        </p:nvSpPr>
        <p:spPr>
          <a:xfrm flipH="false" flipV="false" rot="0">
            <a:off x="14830456" y="-462535"/>
            <a:ext cx="4055890" cy="4050820"/>
          </a:xfrm>
          <a:custGeom>
            <a:avLst/>
            <a:gdLst/>
            <a:ahLst/>
            <a:cxnLst/>
            <a:rect r="r" b="b" t="t" l="l"/>
            <a:pathLst>
              <a:path h="4050820" w="4055890">
                <a:moveTo>
                  <a:pt x="0" y="0"/>
                </a:moveTo>
                <a:lnTo>
                  <a:pt x="4055890" y="0"/>
                </a:lnTo>
                <a:lnTo>
                  <a:pt x="4055890" y="4050820"/>
                </a:lnTo>
                <a:lnTo>
                  <a:pt x="0" y="40508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28700" y="770288"/>
            <a:ext cx="374679" cy="374679"/>
          </a:xfrm>
          <a:custGeom>
            <a:avLst/>
            <a:gdLst/>
            <a:ahLst/>
            <a:cxnLst/>
            <a:rect r="r" b="b" t="t" l="l"/>
            <a:pathLst>
              <a:path h="374679" w="374679">
                <a:moveTo>
                  <a:pt x="0" y="0"/>
                </a:moveTo>
                <a:lnTo>
                  <a:pt x="374679" y="0"/>
                </a:lnTo>
                <a:lnTo>
                  <a:pt x="374679" y="374679"/>
                </a:lnTo>
                <a:lnTo>
                  <a:pt x="0" y="3746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0741353" y="1257459"/>
            <a:ext cx="8163265" cy="8197696"/>
            <a:chOff x="0" y="0"/>
            <a:chExt cx="6323330" cy="6350000"/>
          </a:xfrm>
        </p:grpSpPr>
        <p:sp>
          <p:nvSpPr>
            <p:cNvPr name="Freeform 6" id="6"/>
            <p:cNvSpPr/>
            <p:nvPr/>
          </p:nvSpPr>
          <p:spPr>
            <a:xfrm flipH="false" flipV="false" rot="0">
              <a:off x="0" y="0"/>
              <a:ext cx="6323330" cy="6350000"/>
            </a:xfrm>
            <a:custGeom>
              <a:avLst/>
              <a:gdLst/>
              <a:ahLst/>
              <a:cxnLst/>
              <a:rect r="r" b="b" t="t" l="l"/>
              <a:pathLst>
                <a:path h="6350000" w="6323330">
                  <a:moveTo>
                    <a:pt x="6320790" y="2887980"/>
                  </a:moveTo>
                  <a:lnTo>
                    <a:pt x="6320790" y="1596390"/>
                  </a:lnTo>
                  <a:cubicBezTo>
                    <a:pt x="6320790" y="715010"/>
                    <a:pt x="5605780" y="0"/>
                    <a:pt x="4724400" y="0"/>
                  </a:cubicBezTo>
                  <a:cubicBezTo>
                    <a:pt x="3967480" y="0"/>
                    <a:pt x="3314700" y="530860"/>
                    <a:pt x="3161030" y="1271270"/>
                  </a:cubicBezTo>
                  <a:cubicBezTo>
                    <a:pt x="3006090" y="530860"/>
                    <a:pt x="2353310" y="0"/>
                    <a:pt x="1596390" y="0"/>
                  </a:cubicBezTo>
                  <a:cubicBezTo>
                    <a:pt x="715010" y="0"/>
                    <a:pt x="0" y="715010"/>
                    <a:pt x="0" y="1596390"/>
                  </a:cubicBezTo>
                  <a:lnTo>
                    <a:pt x="0" y="3462020"/>
                  </a:lnTo>
                  <a:lnTo>
                    <a:pt x="2540" y="3462020"/>
                  </a:lnTo>
                  <a:lnTo>
                    <a:pt x="2540" y="4752340"/>
                  </a:lnTo>
                  <a:cubicBezTo>
                    <a:pt x="2540" y="5634990"/>
                    <a:pt x="717550" y="6350000"/>
                    <a:pt x="1598930" y="6350000"/>
                  </a:cubicBezTo>
                  <a:cubicBezTo>
                    <a:pt x="2354580" y="6350000"/>
                    <a:pt x="3007360" y="5819140"/>
                    <a:pt x="3162300" y="5078730"/>
                  </a:cubicBezTo>
                  <a:cubicBezTo>
                    <a:pt x="3317240" y="5819140"/>
                    <a:pt x="3970020" y="6350000"/>
                    <a:pt x="4726940" y="6350000"/>
                  </a:cubicBezTo>
                  <a:cubicBezTo>
                    <a:pt x="5608320" y="6350000"/>
                    <a:pt x="6323330" y="5634990"/>
                    <a:pt x="6323330" y="4753610"/>
                  </a:cubicBezTo>
                  <a:lnTo>
                    <a:pt x="6323330" y="2887980"/>
                  </a:lnTo>
                  <a:lnTo>
                    <a:pt x="6320790" y="2887980"/>
                  </a:lnTo>
                  <a:close/>
                </a:path>
              </a:pathLst>
            </a:custGeom>
            <a:blipFill>
              <a:blip r:embed="rId7"/>
              <a:stretch>
                <a:fillRect l="0" t="-33769" r="0" b="-15694"/>
              </a:stretch>
            </a:blipFill>
          </p:spPr>
        </p:sp>
      </p:grpSp>
      <p:sp>
        <p:nvSpPr>
          <p:cNvPr name="TextBox 7" id="7"/>
          <p:cNvSpPr txBox="true"/>
          <p:nvPr/>
        </p:nvSpPr>
        <p:spPr>
          <a:xfrm rot="0">
            <a:off x="1499994" y="670129"/>
            <a:ext cx="2712418" cy="474837"/>
          </a:xfrm>
          <a:prstGeom prst="rect">
            <a:avLst/>
          </a:prstGeom>
        </p:spPr>
        <p:txBody>
          <a:bodyPr anchor="t" rtlCol="false" tIns="0" lIns="0" bIns="0" rIns="0">
            <a:spAutoFit/>
          </a:bodyPr>
          <a:lstStyle/>
          <a:p>
            <a:pPr algn="just">
              <a:lnSpc>
                <a:spcPts val="3227"/>
              </a:lnSpc>
              <a:spcBef>
                <a:spcPct val="0"/>
              </a:spcBef>
            </a:pPr>
            <a:r>
              <a:rPr lang="en-US" sz="2305" spc="-46">
                <a:solidFill>
                  <a:srgbClr val="1D1D1B"/>
                </a:solidFill>
                <a:latin typeface="Mont"/>
                <a:ea typeface="Mont"/>
                <a:cs typeface="Mont"/>
                <a:sym typeface="Mont"/>
              </a:rPr>
              <a:t>AL ASPE 2025</a:t>
            </a:r>
          </a:p>
        </p:txBody>
      </p:sp>
      <p:sp>
        <p:nvSpPr>
          <p:cNvPr name="TextBox 8" id="8"/>
          <p:cNvSpPr txBox="true"/>
          <p:nvPr/>
        </p:nvSpPr>
        <p:spPr>
          <a:xfrm rot="0">
            <a:off x="1028700" y="1824144"/>
            <a:ext cx="9485982" cy="1125399"/>
          </a:xfrm>
          <a:prstGeom prst="rect">
            <a:avLst/>
          </a:prstGeom>
        </p:spPr>
        <p:txBody>
          <a:bodyPr anchor="t" rtlCol="false" tIns="0" lIns="0" bIns="0" rIns="0">
            <a:spAutoFit/>
          </a:bodyPr>
          <a:lstStyle/>
          <a:p>
            <a:pPr algn="l">
              <a:lnSpc>
                <a:spcPts val="7195"/>
              </a:lnSpc>
            </a:pPr>
            <a:r>
              <a:rPr lang="en-US" sz="6098" b="true">
                <a:solidFill>
                  <a:srgbClr val="1D1D1B"/>
                </a:solidFill>
                <a:latin typeface="Mont Bold"/>
                <a:ea typeface="Mont Bold"/>
                <a:cs typeface="Mont Bold"/>
                <a:sym typeface="Mont Bold"/>
              </a:rPr>
              <a:t>Let’s Ask the Sidekick</a:t>
            </a:r>
          </a:p>
        </p:txBody>
      </p:sp>
      <p:sp>
        <p:nvSpPr>
          <p:cNvPr name="TextBox 9" id="9"/>
          <p:cNvSpPr txBox="true"/>
          <p:nvPr/>
        </p:nvSpPr>
        <p:spPr>
          <a:xfrm rot="0">
            <a:off x="1028700" y="3307429"/>
            <a:ext cx="6859241" cy="637388"/>
          </a:xfrm>
          <a:prstGeom prst="rect">
            <a:avLst/>
          </a:prstGeom>
        </p:spPr>
        <p:txBody>
          <a:bodyPr anchor="t" rtlCol="false" tIns="0" lIns="0" bIns="0" rIns="0">
            <a:spAutoFit/>
          </a:bodyPr>
          <a:lstStyle/>
          <a:p>
            <a:pPr algn="l">
              <a:lnSpc>
                <a:spcPts val="4059"/>
              </a:lnSpc>
            </a:pPr>
            <a:r>
              <a:rPr lang="en-US" sz="3440" b="true">
                <a:solidFill>
                  <a:srgbClr val="1D1D1B"/>
                </a:solidFill>
                <a:latin typeface="Mont Bold"/>
                <a:ea typeface="Mont Bold"/>
                <a:cs typeface="Mont Bold"/>
                <a:sym typeface="Mont Bold"/>
              </a:rPr>
              <a:t>People Creating Big Impact</a:t>
            </a:r>
          </a:p>
        </p:txBody>
      </p:sp>
      <p:sp>
        <p:nvSpPr>
          <p:cNvPr name="TextBox 10" id="10"/>
          <p:cNvSpPr txBox="true"/>
          <p:nvPr/>
        </p:nvSpPr>
        <p:spPr>
          <a:xfrm rot="0">
            <a:off x="1028700" y="6609794"/>
            <a:ext cx="8115300" cy="637388"/>
          </a:xfrm>
          <a:prstGeom prst="rect">
            <a:avLst/>
          </a:prstGeom>
        </p:spPr>
        <p:txBody>
          <a:bodyPr anchor="t" rtlCol="false" tIns="0" lIns="0" bIns="0" rIns="0">
            <a:spAutoFit/>
          </a:bodyPr>
          <a:lstStyle/>
          <a:p>
            <a:pPr algn="l">
              <a:lnSpc>
                <a:spcPts val="4059"/>
              </a:lnSpc>
            </a:pPr>
            <a:r>
              <a:rPr lang="en-US" sz="3440" b="true">
                <a:solidFill>
                  <a:srgbClr val="1D1D1B"/>
                </a:solidFill>
                <a:latin typeface="Mont Bold"/>
                <a:ea typeface="Mont Bold"/>
                <a:cs typeface="Mont Bold"/>
                <a:sym typeface="Mont Bold"/>
              </a:rPr>
              <a:t>Exploring AI’s Real-Time Responses</a:t>
            </a:r>
          </a:p>
        </p:txBody>
      </p:sp>
      <p:sp>
        <p:nvSpPr>
          <p:cNvPr name="TextBox 11" id="11"/>
          <p:cNvSpPr txBox="true"/>
          <p:nvPr/>
        </p:nvSpPr>
        <p:spPr>
          <a:xfrm rot="0">
            <a:off x="1028700" y="4022169"/>
            <a:ext cx="8899927" cy="1473200"/>
          </a:xfrm>
          <a:prstGeom prst="rect">
            <a:avLst/>
          </a:prstGeom>
        </p:spPr>
        <p:txBody>
          <a:bodyPr anchor="t" rtlCol="false" tIns="0" lIns="0" bIns="0" rIns="0">
            <a:spAutoFit/>
          </a:bodyPr>
          <a:lstStyle/>
          <a:p>
            <a:pPr algn="l">
              <a:lnSpc>
                <a:spcPts val="2800"/>
              </a:lnSpc>
              <a:spcBef>
                <a:spcPct val="0"/>
              </a:spcBef>
            </a:pPr>
            <a:r>
              <a:rPr lang="en-US" sz="2000" spc="74">
                <a:solidFill>
                  <a:srgbClr val="1D1D1B"/>
                </a:solidFill>
                <a:latin typeface="Mont"/>
                <a:ea typeface="Mont"/>
                <a:cs typeface="Mont"/>
                <a:sym typeface="Mont"/>
              </a:rPr>
              <a:t>We’ll now test a few of the challenges you shared u</a:t>
            </a:r>
            <a:r>
              <a:rPr lang="en-US" sz="2000" spc="74">
                <a:solidFill>
                  <a:srgbClr val="1D1D1B"/>
                </a:solidFill>
                <a:latin typeface="Mont"/>
                <a:ea typeface="Mont"/>
                <a:cs typeface="Mont"/>
                <a:sym typeface="Mont"/>
              </a:rPr>
              <a:t>sing a live AI tool. Together, we’ll explore how AI responds, what it gets right, and where it might miss the mark. This is about experimenting—not perfection.</a:t>
            </a:r>
          </a:p>
        </p:txBody>
      </p:sp>
      <p:sp>
        <p:nvSpPr>
          <p:cNvPr name="TextBox 12" id="12"/>
          <p:cNvSpPr txBox="true"/>
          <p:nvPr/>
        </p:nvSpPr>
        <p:spPr>
          <a:xfrm rot="0">
            <a:off x="1028700" y="7432675"/>
            <a:ext cx="8394785" cy="1473200"/>
          </a:xfrm>
          <a:prstGeom prst="rect">
            <a:avLst/>
          </a:prstGeom>
        </p:spPr>
        <p:txBody>
          <a:bodyPr anchor="t" rtlCol="false" tIns="0" lIns="0" bIns="0" rIns="0">
            <a:spAutoFit/>
          </a:bodyPr>
          <a:lstStyle/>
          <a:p>
            <a:pPr algn="l">
              <a:lnSpc>
                <a:spcPts val="2800"/>
              </a:lnSpc>
              <a:spcBef>
                <a:spcPct val="0"/>
              </a:spcBef>
            </a:pPr>
            <a:r>
              <a:rPr lang="en-US" sz="2000" spc="74">
                <a:solidFill>
                  <a:srgbClr val="1D1D1B"/>
                </a:solidFill>
                <a:latin typeface="Mont"/>
                <a:ea typeface="Mont"/>
                <a:cs typeface="Mont"/>
                <a:sym typeface="Mont"/>
              </a:rPr>
              <a:t>As we review each response, reflect on how th</a:t>
            </a:r>
            <a:r>
              <a:rPr lang="en-US" sz="2000" spc="74">
                <a:solidFill>
                  <a:srgbClr val="1D1D1B"/>
                </a:solidFill>
                <a:latin typeface="Mont"/>
                <a:ea typeface="Mont"/>
                <a:cs typeface="Mont"/>
                <a:sym typeface="Mont"/>
              </a:rPr>
              <a:t>is might fit into your work. Would it save time? Spark new ideas? Feel incomplete? Your insights are key—AI isn’t the expert here, you are.</a:t>
            </a:r>
          </a:p>
        </p:txBody>
      </p:sp>
      <p:sp>
        <p:nvSpPr>
          <p:cNvPr name="Freeform 13" id="13"/>
          <p:cNvSpPr/>
          <p:nvPr/>
        </p:nvSpPr>
        <p:spPr>
          <a:xfrm flipH="false" flipV="false" rot="0">
            <a:off x="4803499" y="-212743"/>
            <a:ext cx="4340501" cy="1470202"/>
          </a:xfrm>
          <a:custGeom>
            <a:avLst/>
            <a:gdLst/>
            <a:ahLst/>
            <a:cxnLst/>
            <a:rect r="r" b="b" t="t" l="l"/>
            <a:pathLst>
              <a:path h="1470202" w="4340501">
                <a:moveTo>
                  <a:pt x="0" y="0"/>
                </a:moveTo>
                <a:lnTo>
                  <a:pt x="4340501" y="0"/>
                </a:lnTo>
                <a:lnTo>
                  <a:pt x="4340501" y="1470202"/>
                </a:lnTo>
                <a:lnTo>
                  <a:pt x="0" y="147020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DAGo71RELL0</dc:identifier>
  <dcterms:modified xsi:type="dcterms:W3CDTF">2011-08-01T06:04:30Z</dcterms:modified>
  <cp:revision>1</cp:revision>
  <dc:title>AL ASPE Conference 2025 (02.26.25)</dc:title>
</cp:coreProperties>
</file>